
<file path=[Content_Types].xml><?xml version="1.0" encoding="utf-8"?>
<Types xmlns="http://schemas.openxmlformats.org/package/2006/content-types">
  <Default Extension="xml" ContentType="application/xml"/>
  <Default Extension="wmf" ContentType="image/x-wmf"/>
  <Default Extension="wav" ContentType="audio/wav"/>
  <Default Extension="jpeg" ContentType="image/jpeg"/>
  <Default Extension="doc" ContentType="application/msword"/>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embeddings/oleObject1.bin" ContentType="application/vnd.openxmlformats-officedocument.oleObject"/>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1.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2.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embeddings/oleObject2.bin" ContentType="application/vnd.openxmlformats-officedocument.oleObject"/>
  <Override PartName="/ppt/notesSlides/notesSlide23.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4.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5.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6.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7.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8.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9.xml" ContentType="application/vnd.openxmlformats-officedocument.presentationml.notesSlide+xml"/>
  <Override PartName="/ppt/embeddings/oleObject3.bin" ContentType="application/vnd.openxmlformats-officedocument.oleObject"/>
  <Override PartName="/ppt/notesSlides/notesSlide30.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31.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32.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33.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34.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embeddings/oleObject4.bin" ContentType="application/vnd.openxmlformats-officedocument.oleObject"/>
  <Override PartName="/ppt/embeddings/oleObject5.bin" ContentType="application/vnd.openxmlformats-officedocument.oleObject"/>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35.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58" r:id="rId4"/>
  </p:sldMasterIdLst>
  <p:notesMasterIdLst>
    <p:notesMasterId r:id="rId45"/>
  </p:notesMasterIdLst>
  <p:handoutMasterIdLst>
    <p:handoutMasterId r:id="rId46"/>
  </p:handoutMasterIdLst>
  <p:sldIdLst>
    <p:sldId id="416" r:id="rId5"/>
    <p:sldId id="325" r:id="rId6"/>
    <p:sldId id="342" r:id="rId7"/>
    <p:sldId id="415" r:id="rId8"/>
    <p:sldId id="362" r:id="rId9"/>
    <p:sldId id="365" r:id="rId10"/>
    <p:sldId id="395" r:id="rId11"/>
    <p:sldId id="338" r:id="rId12"/>
    <p:sldId id="268" r:id="rId13"/>
    <p:sldId id="421" r:id="rId14"/>
    <p:sldId id="343" r:id="rId15"/>
    <p:sldId id="389" r:id="rId16"/>
    <p:sldId id="374" r:id="rId17"/>
    <p:sldId id="359" r:id="rId18"/>
    <p:sldId id="392" r:id="rId19"/>
    <p:sldId id="273" r:id="rId20"/>
    <p:sldId id="420" r:id="rId21"/>
    <p:sldId id="349" r:id="rId22"/>
    <p:sldId id="402" r:id="rId23"/>
    <p:sldId id="403" r:id="rId24"/>
    <p:sldId id="404" r:id="rId25"/>
    <p:sldId id="347" r:id="rId26"/>
    <p:sldId id="405" r:id="rId27"/>
    <p:sldId id="396" r:id="rId28"/>
    <p:sldId id="398" r:id="rId29"/>
    <p:sldId id="401" r:id="rId30"/>
    <p:sldId id="400" r:id="rId31"/>
    <p:sldId id="360" r:id="rId32"/>
    <p:sldId id="394" r:id="rId33"/>
    <p:sldId id="327" r:id="rId34"/>
    <p:sldId id="361" r:id="rId35"/>
    <p:sldId id="284" r:id="rId36"/>
    <p:sldId id="313" r:id="rId37"/>
    <p:sldId id="381" r:id="rId38"/>
    <p:sldId id="407" r:id="rId39"/>
    <p:sldId id="417" r:id="rId40"/>
    <p:sldId id="418" r:id="rId41"/>
    <p:sldId id="348" r:id="rId42"/>
    <p:sldId id="406" r:id="rId43"/>
    <p:sldId id="410" r:id="rId44"/>
  </p:sldIdLst>
  <p:sldSz cx="11155363" cy="6858000"/>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aren Kelblyk" initials="KK" lastIdx="27" clrIdx="0"/>
  <p:cmAuthor id="1" name="KATHRYN BAXTER" initials="KRB"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24D1A"/>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1495" autoAdjust="0"/>
    <p:restoredTop sz="89000" autoAdjust="0"/>
  </p:normalViewPr>
  <p:slideViewPr>
    <p:cSldViewPr>
      <p:cViewPr>
        <p:scale>
          <a:sx n="84" d="100"/>
          <a:sy n="84" d="100"/>
        </p:scale>
        <p:origin x="-372" y="222"/>
      </p:cViewPr>
      <p:guideLst>
        <p:guide orient="horz" pos="2160"/>
        <p:guide pos="351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100" d="100"/>
          <a:sy n="100" d="100"/>
        </p:scale>
        <p:origin x="-2274" y="-72"/>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handoutMaster" Target="handoutMasters/handoutMaster1.xml"/><Relationship Id="rId47" Type="http://schemas.openxmlformats.org/officeDocument/2006/relationships/printerSettings" Target="printerSettings/printerSettings1.bin"/><Relationship Id="rId48" Type="http://schemas.openxmlformats.org/officeDocument/2006/relationships/commentAuthors" Target="commentAuthors.xml"/><Relationship Id="rId49" Type="http://schemas.openxmlformats.org/officeDocument/2006/relationships/presProps" Target="presProps.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9" Type="http://schemas.openxmlformats.org/officeDocument/2006/relationships/slide" Target="slides/slide5.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notesMaster" Target="notesMasters/notesMaster1.xml"/></Relationships>
</file>

<file path=ppt/diagrams/_rels/data4.xml.rels><?xml version="1.0" encoding="UTF-8" standalone="yes"?>
<Relationships xmlns="http://schemas.openxmlformats.org/package/2006/relationships"><Relationship Id="rId1" Type="http://schemas.openxmlformats.org/officeDocument/2006/relationships/hyperlink" Target="file:///\\ncuacentral\DavWWWRoot\OSCUI\Training\Presentations\2010%20ALLL%20Presentation\Factors%20in%20Determining%20the%20Allowance%20for%20Loan%20and%20Lease%20Losses.docx" TargetMode="External"/></Relationships>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hyperlink" Target="file:///\\ncuacentral\DavWWWRoot\OSCUI\Training\Presentations\2010%20ALLL%20Presentation\Factors%20in%20Determining%20the%20Allowance%20for%20Loan%20and%20Lease%20Losses.docx" TargetMode="External"/></Relationships>
</file>

<file path=ppt/diagrams/_rels/drawing5.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7.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9.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10.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11.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12.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14.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16.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17.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18.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20.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21.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22.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23.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24.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25.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26.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27.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FBC056-C431-4310-A7F8-1225FAFB37E9}" type="doc">
      <dgm:prSet loTypeId="urn:microsoft.com/office/officeart/2005/8/layout/hProcess7#1" loCatId="process" qsTypeId="urn:microsoft.com/office/officeart/2005/8/quickstyle/3d1" qsCatId="3D" csTypeId="urn:microsoft.com/office/officeart/2005/8/colors/accent1_2" csCatId="accent1" phldr="1"/>
      <dgm:spPr/>
      <dgm:t>
        <a:bodyPr/>
        <a:lstStyle/>
        <a:p>
          <a:endParaRPr lang="en-US"/>
        </a:p>
      </dgm:t>
    </dgm:pt>
    <dgm:pt modelId="{782D0EF9-7481-408D-B96C-6B1868329487}">
      <dgm:prSet phldrT="[Text]"/>
      <dgm:spPr/>
      <dgm:t>
        <a:bodyPr/>
        <a:lstStyle/>
        <a:p>
          <a:r>
            <a:rPr lang="en-US" dirty="0" smtClean="0">
              <a:ln>
                <a:solidFill>
                  <a:srgbClr val="FFC000"/>
                </a:solidFill>
              </a:ln>
            </a:rPr>
            <a:t>The Allowance for Loan and Lease Losses is a contra asset account…</a:t>
          </a:r>
          <a:endParaRPr lang="en-US" dirty="0">
            <a:ln>
              <a:solidFill>
                <a:srgbClr val="FFC000"/>
              </a:solidFill>
            </a:ln>
          </a:endParaRPr>
        </a:p>
      </dgm:t>
    </dgm:pt>
    <dgm:pt modelId="{64AEA383-B81E-4FCA-8F2B-AFAFF0B5FDD3}" type="parTrans" cxnId="{8917BA61-E1E5-4528-A2BE-279EB2A4ADC5}">
      <dgm:prSet/>
      <dgm:spPr/>
      <dgm:t>
        <a:bodyPr/>
        <a:lstStyle/>
        <a:p>
          <a:endParaRPr lang="en-US"/>
        </a:p>
      </dgm:t>
    </dgm:pt>
    <dgm:pt modelId="{34E02ABF-CBD6-4807-A6C5-3587731A4D3D}" type="sibTrans" cxnId="{8917BA61-E1E5-4528-A2BE-279EB2A4ADC5}">
      <dgm:prSet/>
      <dgm:spPr/>
      <dgm:t>
        <a:bodyPr/>
        <a:lstStyle/>
        <a:p>
          <a:endParaRPr lang="en-US"/>
        </a:p>
      </dgm:t>
    </dgm:pt>
    <dgm:pt modelId="{F4C98AC3-3559-45F2-92F5-B074E099F4F1}">
      <dgm:prSet phldrT="[Text]"/>
      <dgm:spPr/>
      <dgm:t>
        <a:bodyPr/>
        <a:lstStyle/>
        <a:p>
          <a:pPr algn="l"/>
          <a:endParaRPr lang="en-US" dirty="0">
            <a:solidFill>
              <a:schemeClr val="tx1"/>
            </a:solidFill>
          </a:endParaRPr>
        </a:p>
      </dgm:t>
    </dgm:pt>
    <dgm:pt modelId="{E5FB2932-A669-41B7-B514-DFAAC059BDCA}" type="parTrans" cxnId="{509E99E8-1D90-41F9-A081-E32B0FDE973A}">
      <dgm:prSet/>
      <dgm:spPr/>
      <dgm:t>
        <a:bodyPr/>
        <a:lstStyle/>
        <a:p>
          <a:endParaRPr lang="en-US"/>
        </a:p>
      </dgm:t>
    </dgm:pt>
    <dgm:pt modelId="{B3DC8E42-3E1A-4B8E-ACB6-CB66F2A67922}" type="sibTrans" cxnId="{509E99E8-1D90-41F9-A081-E32B0FDE973A}">
      <dgm:prSet/>
      <dgm:spPr/>
      <dgm:t>
        <a:bodyPr/>
        <a:lstStyle/>
        <a:p>
          <a:endParaRPr lang="en-US"/>
        </a:p>
      </dgm:t>
    </dgm:pt>
    <dgm:pt modelId="{3FE48C78-15AE-4116-A032-94687832B469}" type="pres">
      <dgm:prSet presAssocID="{46FBC056-C431-4310-A7F8-1225FAFB37E9}" presName="Name0" presStyleCnt="0">
        <dgm:presLayoutVars>
          <dgm:dir/>
          <dgm:animLvl val="lvl"/>
          <dgm:resizeHandles val="exact"/>
        </dgm:presLayoutVars>
      </dgm:prSet>
      <dgm:spPr/>
      <dgm:t>
        <a:bodyPr/>
        <a:lstStyle/>
        <a:p>
          <a:endParaRPr lang="en-US"/>
        </a:p>
      </dgm:t>
    </dgm:pt>
    <dgm:pt modelId="{A0928E6A-9CB3-47F5-951C-1DA640B41A2B}" type="pres">
      <dgm:prSet presAssocID="{F4C98AC3-3559-45F2-92F5-B074E099F4F1}" presName="compositeNode" presStyleCnt="0">
        <dgm:presLayoutVars>
          <dgm:bulletEnabled val="1"/>
        </dgm:presLayoutVars>
      </dgm:prSet>
      <dgm:spPr/>
      <dgm:t>
        <a:bodyPr/>
        <a:lstStyle/>
        <a:p>
          <a:endParaRPr lang="en-US"/>
        </a:p>
      </dgm:t>
    </dgm:pt>
    <dgm:pt modelId="{0861EBB9-60FA-433D-A15F-74916D980BF8}" type="pres">
      <dgm:prSet presAssocID="{F4C98AC3-3559-45F2-92F5-B074E099F4F1}" presName="bgRect" presStyleLbl="node1" presStyleIdx="0" presStyleCnt="1" custLinFactNeighborY="-19355"/>
      <dgm:spPr/>
      <dgm:t>
        <a:bodyPr/>
        <a:lstStyle/>
        <a:p>
          <a:endParaRPr lang="en-US"/>
        </a:p>
      </dgm:t>
    </dgm:pt>
    <dgm:pt modelId="{AF5BA1FB-F08C-41FE-BE3C-66E5E7F50847}" type="pres">
      <dgm:prSet presAssocID="{F4C98AC3-3559-45F2-92F5-B074E099F4F1}" presName="parentNode" presStyleLbl="node1" presStyleIdx="0" presStyleCnt="1">
        <dgm:presLayoutVars>
          <dgm:chMax val="0"/>
          <dgm:bulletEnabled val="1"/>
        </dgm:presLayoutVars>
      </dgm:prSet>
      <dgm:spPr/>
      <dgm:t>
        <a:bodyPr/>
        <a:lstStyle/>
        <a:p>
          <a:endParaRPr lang="en-US"/>
        </a:p>
      </dgm:t>
    </dgm:pt>
    <dgm:pt modelId="{803484EE-D432-416D-A3EC-1E3D18047B80}" type="pres">
      <dgm:prSet presAssocID="{F4C98AC3-3559-45F2-92F5-B074E099F4F1}" presName="childNode" presStyleLbl="node1" presStyleIdx="0" presStyleCnt="1">
        <dgm:presLayoutVars>
          <dgm:bulletEnabled val="1"/>
        </dgm:presLayoutVars>
      </dgm:prSet>
      <dgm:spPr/>
      <dgm:t>
        <a:bodyPr/>
        <a:lstStyle/>
        <a:p>
          <a:endParaRPr lang="en-US"/>
        </a:p>
      </dgm:t>
    </dgm:pt>
  </dgm:ptLst>
  <dgm:cxnLst>
    <dgm:cxn modelId="{509E99E8-1D90-41F9-A081-E32B0FDE973A}" srcId="{46FBC056-C431-4310-A7F8-1225FAFB37E9}" destId="{F4C98AC3-3559-45F2-92F5-B074E099F4F1}" srcOrd="0" destOrd="0" parTransId="{E5FB2932-A669-41B7-B514-DFAAC059BDCA}" sibTransId="{B3DC8E42-3E1A-4B8E-ACB6-CB66F2A67922}"/>
    <dgm:cxn modelId="{8917BA61-E1E5-4528-A2BE-279EB2A4ADC5}" srcId="{F4C98AC3-3559-45F2-92F5-B074E099F4F1}" destId="{782D0EF9-7481-408D-B96C-6B1868329487}" srcOrd="0" destOrd="0" parTransId="{64AEA383-B81E-4FCA-8F2B-AFAFF0B5FDD3}" sibTransId="{34E02ABF-CBD6-4807-A6C5-3587731A4D3D}"/>
    <dgm:cxn modelId="{382D0A45-47E4-4DBB-B0CD-107D39E68EA6}" type="presOf" srcId="{46FBC056-C431-4310-A7F8-1225FAFB37E9}" destId="{3FE48C78-15AE-4116-A032-94687832B469}" srcOrd="0" destOrd="0" presId="urn:microsoft.com/office/officeart/2005/8/layout/hProcess7#1"/>
    <dgm:cxn modelId="{B7E167AA-D772-4E53-922D-48BE30BA6346}" type="presOf" srcId="{782D0EF9-7481-408D-B96C-6B1868329487}" destId="{803484EE-D432-416D-A3EC-1E3D18047B80}" srcOrd="0" destOrd="0" presId="urn:microsoft.com/office/officeart/2005/8/layout/hProcess7#1"/>
    <dgm:cxn modelId="{C1991BD2-69B5-44A5-9ECC-74F945C2E8DB}" type="presOf" srcId="{F4C98AC3-3559-45F2-92F5-B074E099F4F1}" destId="{AF5BA1FB-F08C-41FE-BE3C-66E5E7F50847}" srcOrd="1" destOrd="0" presId="urn:microsoft.com/office/officeart/2005/8/layout/hProcess7#1"/>
    <dgm:cxn modelId="{4827983C-3893-4195-9E7B-787C65FC532A}" type="presOf" srcId="{F4C98AC3-3559-45F2-92F5-B074E099F4F1}" destId="{0861EBB9-60FA-433D-A15F-74916D980BF8}" srcOrd="0" destOrd="0" presId="urn:microsoft.com/office/officeart/2005/8/layout/hProcess7#1"/>
    <dgm:cxn modelId="{57A0E4A9-1361-408A-8FBE-365912CE4C26}" type="presParOf" srcId="{3FE48C78-15AE-4116-A032-94687832B469}" destId="{A0928E6A-9CB3-47F5-951C-1DA640B41A2B}" srcOrd="0" destOrd="0" presId="urn:microsoft.com/office/officeart/2005/8/layout/hProcess7#1"/>
    <dgm:cxn modelId="{F42FC3F9-71A1-4182-9B6C-D471B49DDA96}" type="presParOf" srcId="{A0928E6A-9CB3-47F5-951C-1DA640B41A2B}" destId="{0861EBB9-60FA-433D-A15F-74916D980BF8}" srcOrd="0" destOrd="0" presId="urn:microsoft.com/office/officeart/2005/8/layout/hProcess7#1"/>
    <dgm:cxn modelId="{99E25708-09E6-42CE-9FE4-D29DA09D17C8}" type="presParOf" srcId="{A0928E6A-9CB3-47F5-951C-1DA640B41A2B}" destId="{AF5BA1FB-F08C-41FE-BE3C-66E5E7F50847}" srcOrd="1" destOrd="0" presId="urn:microsoft.com/office/officeart/2005/8/layout/hProcess7#1"/>
    <dgm:cxn modelId="{CD0F21A0-24AC-4243-8B00-3EAED77D3FB3}" type="presParOf" srcId="{A0928E6A-9CB3-47F5-951C-1DA640B41A2B}" destId="{803484EE-D432-416D-A3EC-1E3D18047B80}" srcOrd="2" destOrd="0" presId="urn:microsoft.com/office/officeart/2005/8/layout/hProcess7#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E223C96-C0C9-4678-A667-8A4997A60730}" type="doc">
      <dgm:prSet loTypeId="urn:microsoft.com/office/officeart/2005/8/layout/vList2" loCatId="list" qsTypeId="urn:microsoft.com/office/officeart/2005/8/quickstyle/3d1" qsCatId="3D" csTypeId="urn:microsoft.com/office/officeart/2005/8/colors/colorful3" csCatId="colorful" phldr="1"/>
      <dgm:spPr/>
      <dgm:t>
        <a:bodyPr/>
        <a:lstStyle/>
        <a:p>
          <a:endParaRPr lang="en-US"/>
        </a:p>
      </dgm:t>
    </dgm:pt>
    <dgm:pt modelId="{5FA14833-CCAF-4523-8119-AD3D6A2935AC}">
      <dgm:prSet phldrT="[Text]" custT="1"/>
      <dgm:spPr/>
      <dgm:t>
        <a:bodyPr/>
        <a:lstStyle/>
        <a:p>
          <a:r>
            <a:rPr lang="en-US" sz="3600" dirty="0" smtClean="0"/>
            <a:t>A valuation account that estimates the carrying value of your credit union’s loans</a:t>
          </a:r>
          <a:endParaRPr lang="en-US" sz="3600" dirty="0"/>
        </a:p>
      </dgm:t>
    </dgm:pt>
    <dgm:pt modelId="{3A49F416-B775-4A07-AD53-E36CC2A029E2}" type="parTrans" cxnId="{7EB5D97D-5075-471E-B072-CA73A83C21B2}">
      <dgm:prSet/>
      <dgm:spPr/>
      <dgm:t>
        <a:bodyPr/>
        <a:lstStyle/>
        <a:p>
          <a:endParaRPr lang="en-US"/>
        </a:p>
      </dgm:t>
    </dgm:pt>
    <dgm:pt modelId="{52F03791-AF76-4499-A0F9-4AF8F9DA5D6A}" type="sibTrans" cxnId="{7EB5D97D-5075-471E-B072-CA73A83C21B2}">
      <dgm:prSet/>
      <dgm:spPr/>
      <dgm:t>
        <a:bodyPr/>
        <a:lstStyle/>
        <a:p>
          <a:endParaRPr lang="en-US"/>
        </a:p>
      </dgm:t>
    </dgm:pt>
    <dgm:pt modelId="{9E534E4F-3158-48CD-981E-28E3915700BF}" type="pres">
      <dgm:prSet presAssocID="{7E223C96-C0C9-4678-A667-8A4997A60730}" presName="linear" presStyleCnt="0">
        <dgm:presLayoutVars>
          <dgm:animLvl val="lvl"/>
          <dgm:resizeHandles val="exact"/>
        </dgm:presLayoutVars>
      </dgm:prSet>
      <dgm:spPr/>
      <dgm:t>
        <a:bodyPr/>
        <a:lstStyle/>
        <a:p>
          <a:endParaRPr lang="en-US"/>
        </a:p>
      </dgm:t>
    </dgm:pt>
    <dgm:pt modelId="{8701ED73-9A14-4A32-9966-C69A136CE01C}" type="pres">
      <dgm:prSet presAssocID="{5FA14833-CCAF-4523-8119-AD3D6A2935AC}" presName="parentText" presStyleLbl="node1" presStyleIdx="0" presStyleCnt="1" custScaleX="100000" custLinFactNeighborX="-7207" custLinFactNeighborY="-26699">
        <dgm:presLayoutVars>
          <dgm:chMax val="0"/>
          <dgm:bulletEnabled val="1"/>
        </dgm:presLayoutVars>
      </dgm:prSet>
      <dgm:spPr/>
      <dgm:t>
        <a:bodyPr/>
        <a:lstStyle/>
        <a:p>
          <a:endParaRPr lang="en-US"/>
        </a:p>
      </dgm:t>
    </dgm:pt>
  </dgm:ptLst>
  <dgm:cxnLst>
    <dgm:cxn modelId="{A98C5047-7D89-44C7-835A-E0914F36FECA}" type="presOf" srcId="{5FA14833-CCAF-4523-8119-AD3D6A2935AC}" destId="{8701ED73-9A14-4A32-9966-C69A136CE01C}" srcOrd="0" destOrd="0" presId="urn:microsoft.com/office/officeart/2005/8/layout/vList2"/>
    <dgm:cxn modelId="{7EB5D97D-5075-471E-B072-CA73A83C21B2}" srcId="{7E223C96-C0C9-4678-A667-8A4997A60730}" destId="{5FA14833-CCAF-4523-8119-AD3D6A2935AC}" srcOrd="0" destOrd="0" parTransId="{3A49F416-B775-4A07-AD53-E36CC2A029E2}" sibTransId="{52F03791-AF76-4499-A0F9-4AF8F9DA5D6A}"/>
    <dgm:cxn modelId="{A578A8A1-8672-4F3E-8B00-7492EDA6BEE2}" type="presOf" srcId="{7E223C96-C0C9-4678-A667-8A4997A60730}" destId="{9E534E4F-3158-48CD-981E-28E3915700BF}" srcOrd="0" destOrd="0" presId="urn:microsoft.com/office/officeart/2005/8/layout/vList2"/>
    <dgm:cxn modelId="{65A38499-FA57-4211-9330-DF3DD7A97415}" type="presParOf" srcId="{9E534E4F-3158-48CD-981E-28E3915700BF}" destId="{8701ED73-9A14-4A32-9966-C69A136CE01C}"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8B82F5F-97B2-446B-AEDF-DB99F65E7DE6}"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B0460D0E-B99D-4DFA-A853-CA434D7F12E2}">
      <dgm:prSet phldrT="[Text]"/>
      <dgm:spPr/>
      <dgm:t>
        <a:bodyPr/>
        <a:lstStyle/>
        <a:p>
          <a:pPr algn="ctr"/>
          <a:r>
            <a:rPr lang="en-US" dirty="0" smtClean="0"/>
            <a:t>Incorporates  Generally Accepted Accounting Principles through:</a:t>
          </a:r>
          <a:endParaRPr lang="en-US" dirty="0"/>
        </a:p>
      </dgm:t>
    </dgm:pt>
    <dgm:pt modelId="{40D5145C-F718-4621-9962-D7623A78BCA6}" type="parTrans" cxnId="{C77502EA-FABB-45F5-9AC5-CE61BC119177}">
      <dgm:prSet/>
      <dgm:spPr/>
      <dgm:t>
        <a:bodyPr/>
        <a:lstStyle/>
        <a:p>
          <a:endParaRPr lang="en-US"/>
        </a:p>
      </dgm:t>
    </dgm:pt>
    <dgm:pt modelId="{428F63BF-46BF-47B4-B051-1D455310F2C4}" type="sibTrans" cxnId="{C77502EA-FABB-45F5-9AC5-CE61BC119177}">
      <dgm:prSet/>
      <dgm:spPr/>
      <dgm:t>
        <a:bodyPr/>
        <a:lstStyle/>
        <a:p>
          <a:endParaRPr lang="en-US"/>
        </a:p>
      </dgm:t>
    </dgm:pt>
    <dgm:pt modelId="{4DFB1DFF-1F89-4E75-8FDD-BCA86B748089}">
      <dgm:prSet phldrT="[Text]"/>
      <dgm:spPr/>
      <dgm:t>
        <a:bodyPr/>
        <a:lstStyle/>
        <a:p>
          <a:r>
            <a:rPr lang="en-US" dirty="0" smtClean="0"/>
            <a:t>FAS 114 - covers large, non-homogeneous loans and Troubled Debt Restructured loans</a:t>
          </a:r>
          <a:endParaRPr lang="en-US" dirty="0"/>
        </a:p>
      </dgm:t>
    </dgm:pt>
    <dgm:pt modelId="{8F37B480-8CC3-426D-8C65-4CAB414F691A}" type="sibTrans" cxnId="{E3FB3D34-2BA0-4EC8-9964-86D3D9F16E53}">
      <dgm:prSet/>
      <dgm:spPr/>
      <dgm:t>
        <a:bodyPr/>
        <a:lstStyle/>
        <a:p>
          <a:endParaRPr lang="en-US"/>
        </a:p>
      </dgm:t>
    </dgm:pt>
    <dgm:pt modelId="{E625A04D-0E28-427C-A5FD-46EA990DDC2B}" type="parTrans" cxnId="{E3FB3D34-2BA0-4EC8-9964-86D3D9F16E53}">
      <dgm:prSet/>
      <dgm:spPr/>
      <dgm:t>
        <a:bodyPr/>
        <a:lstStyle/>
        <a:p>
          <a:endParaRPr lang="en-US"/>
        </a:p>
      </dgm:t>
    </dgm:pt>
    <dgm:pt modelId="{D6B0D456-10EB-4377-9380-839F51AC956B}">
      <dgm:prSet phldrT="[Text]"/>
      <dgm:spPr/>
      <dgm:t>
        <a:bodyPr/>
        <a:lstStyle/>
        <a:p>
          <a:r>
            <a:rPr lang="en-US" dirty="0" smtClean="0"/>
            <a:t>FAS # 5 covers – The Pooling method – small homogeneous loan pools</a:t>
          </a:r>
          <a:endParaRPr lang="en-US" dirty="0"/>
        </a:p>
      </dgm:t>
    </dgm:pt>
    <dgm:pt modelId="{FF886CA5-60C9-42A4-B9F7-CAF388C2727A}" type="parTrans" cxnId="{A83B7C2A-41CA-4F3C-B2CD-C90FCCBD994D}">
      <dgm:prSet/>
      <dgm:spPr/>
      <dgm:t>
        <a:bodyPr/>
        <a:lstStyle/>
        <a:p>
          <a:endParaRPr lang="en-US"/>
        </a:p>
      </dgm:t>
    </dgm:pt>
    <dgm:pt modelId="{6CE5F458-56D7-4AF4-8ED2-3D93B10AF943}" type="sibTrans" cxnId="{A83B7C2A-41CA-4F3C-B2CD-C90FCCBD994D}">
      <dgm:prSet/>
      <dgm:spPr/>
      <dgm:t>
        <a:bodyPr/>
        <a:lstStyle/>
        <a:p>
          <a:endParaRPr lang="en-US"/>
        </a:p>
      </dgm:t>
    </dgm:pt>
    <dgm:pt modelId="{4243A5F0-6455-49A0-AEFB-809F1780EE0C}" type="pres">
      <dgm:prSet presAssocID="{D8B82F5F-97B2-446B-AEDF-DB99F65E7DE6}" presName="linear" presStyleCnt="0">
        <dgm:presLayoutVars>
          <dgm:animLvl val="lvl"/>
          <dgm:resizeHandles val="exact"/>
        </dgm:presLayoutVars>
      </dgm:prSet>
      <dgm:spPr/>
      <dgm:t>
        <a:bodyPr/>
        <a:lstStyle/>
        <a:p>
          <a:endParaRPr lang="en-US"/>
        </a:p>
      </dgm:t>
    </dgm:pt>
    <dgm:pt modelId="{ABE819FD-13D1-42C1-852D-FB173218ADBD}" type="pres">
      <dgm:prSet presAssocID="{B0460D0E-B99D-4DFA-A853-CA434D7F12E2}" presName="parentText" presStyleLbl="node1" presStyleIdx="0" presStyleCnt="3" custScaleY="177987" custLinFactY="-44403" custLinFactNeighborY="-100000">
        <dgm:presLayoutVars>
          <dgm:chMax val="0"/>
          <dgm:bulletEnabled val="1"/>
        </dgm:presLayoutVars>
      </dgm:prSet>
      <dgm:spPr/>
      <dgm:t>
        <a:bodyPr/>
        <a:lstStyle/>
        <a:p>
          <a:endParaRPr lang="en-US"/>
        </a:p>
      </dgm:t>
    </dgm:pt>
    <dgm:pt modelId="{D2008830-B203-4326-A1CA-106B3C069CE1}" type="pres">
      <dgm:prSet presAssocID="{428F63BF-46BF-47B4-B051-1D455310F2C4}" presName="spacer" presStyleCnt="0"/>
      <dgm:spPr/>
    </dgm:pt>
    <dgm:pt modelId="{EE9D2091-D077-4E81-A64B-0ADBA82DBF2C}" type="pres">
      <dgm:prSet presAssocID="{4DFB1DFF-1F89-4E75-8FDD-BCA86B748089}" presName="parentText" presStyleLbl="node1" presStyleIdx="1" presStyleCnt="3" custScaleY="203203" custLinFactY="-9166" custLinFactNeighborY="-100000">
        <dgm:presLayoutVars>
          <dgm:chMax val="0"/>
          <dgm:bulletEnabled val="1"/>
        </dgm:presLayoutVars>
      </dgm:prSet>
      <dgm:spPr/>
      <dgm:t>
        <a:bodyPr/>
        <a:lstStyle/>
        <a:p>
          <a:endParaRPr lang="en-US"/>
        </a:p>
      </dgm:t>
    </dgm:pt>
    <dgm:pt modelId="{2ECDDD4E-C2C8-46A3-B52F-496F50E4534B}" type="pres">
      <dgm:prSet presAssocID="{8F37B480-8CC3-426D-8C65-4CAB414F691A}" presName="spacer" presStyleCnt="0"/>
      <dgm:spPr/>
    </dgm:pt>
    <dgm:pt modelId="{A56CC883-044F-4508-A017-36BDB457669E}" type="pres">
      <dgm:prSet presAssocID="{D6B0D456-10EB-4377-9380-839F51AC956B}" presName="parentText" presStyleLbl="node1" presStyleIdx="2" presStyleCnt="3" custScaleY="170711" custLinFactY="-21791" custLinFactNeighborY="-100000">
        <dgm:presLayoutVars>
          <dgm:chMax val="0"/>
          <dgm:bulletEnabled val="1"/>
        </dgm:presLayoutVars>
      </dgm:prSet>
      <dgm:spPr/>
      <dgm:t>
        <a:bodyPr/>
        <a:lstStyle/>
        <a:p>
          <a:endParaRPr lang="en-US"/>
        </a:p>
      </dgm:t>
    </dgm:pt>
  </dgm:ptLst>
  <dgm:cxnLst>
    <dgm:cxn modelId="{DC19B913-7353-42F7-8B65-21FBF5E41C01}" type="presOf" srcId="{D6B0D456-10EB-4377-9380-839F51AC956B}" destId="{A56CC883-044F-4508-A017-36BDB457669E}" srcOrd="0" destOrd="0" presId="urn:microsoft.com/office/officeart/2005/8/layout/vList2"/>
    <dgm:cxn modelId="{AAFB83EA-068E-4D5B-A4BD-9BE053F05D21}" type="presOf" srcId="{B0460D0E-B99D-4DFA-A853-CA434D7F12E2}" destId="{ABE819FD-13D1-42C1-852D-FB173218ADBD}" srcOrd="0" destOrd="0" presId="urn:microsoft.com/office/officeart/2005/8/layout/vList2"/>
    <dgm:cxn modelId="{E3FB3D34-2BA0-4EC8-9964-86D3D9F16E53}" srcId="{D8B82F5F-97B2-446B-AEDF-DB99F65E7DE6}" destId="{4DFB1DFF-1F89-4E75-8FDD-BCA86B748089}" srcOrd="1" destOrd="0" parTransId="{E625A04D-0E28-427C-A5FD-46EA990DDC2B}" sibTransId="{8F37B480-8CC3-426D-8C65-4CAB414F691A}"/>
    <dgm:cxn modelId="{0DDEA9B7-F91A-47C6-9C6E-C5E833D60B35}" type="presOf" srcId="{4DFB1DFF-1F89-4E75-8FDD-BCA86B748089}" destId="{EE9D2091-D077-4E81-A64B-0ADBA82DBF2C}" srcOrd="0" destOrd="0" presId="urn:microsoft.com/office/officeart/2005/8/layout/vList2"/>
    <dgm:cxn modelId="{36CD88B2-599A-45B1-9DDB-D0403260D0CA}" type="presOf" srcId="{D8B82F5F-97B2-446B-AEDF-DB99F65E7DE6}" destId="{4243A5F0-6455-49A0-AEFB-809F1780EE0C}" srcOrd="0" destOrd="0" presId="urn:microsoft.com/office/officeart/2005/8/layout/vList2"/>
    <dgm:cxn modelId="{A83B7C2A-41CA-4F3C-B2CD-C90FCCBD994D}" srcId="{D8B82F5F-97B2-446B-AEDF-DB99F65E7DE6}" destId="{D6B0D456-10EB-4377-9380-839F51AC956B}" srcOrd="2" destOrd="0" parTransId="{FF886CA5-60C9-42A4-B9F7-CAF388C2727A}" sibTransId="{6CE5F458-56D7-4AF4-8ED2-3D93B10AF943}"/>
    <dgm:cxn modelId="{C77502EA-FABB-45F5-9AC5-CE61BC119177}" srcId="{D8B82F5F-97B2-446B-AEDF-DB99F65E7DE6}" destId="{B0460D0E-B99D-4DFA-A853-CA434D7F12E2}" srcOrd="0" destOrd="0" parTransId="{40D5145C-F718-4621-9962-D7623A78BCA6}" sibTransId="{428F63BF-46BF-47B4-B051-1D455310F2C4}"/>
    <dgm:cxn modelId="{E223B514-F709-47F3-935C-BB52D5037CA5}" type="presParOf" srcId="{4243A5F0-6455-49A0-AEFB-809F1780EE0C}" destId="{ABE819FD-13D1-42C1-852D-FB173218ADBD}" srcOrd="0" destOrd="0" presId="urn:microsoft.com/office/officeart/2005/8/layout/vList2"/>
    <dgm:cxn modelId="{1F398C77-CFA7-44C3-84B8-1AC6F1CF3DE9}" type="presParOf" srcId="{4243A5F0-6455-49A0-AEFB-809F1780EE0C}" destId="{D2008830-B203-4326-A1CA-106B3C069CE1}" srcOrd="1" destOrd="0" presId="urn:microsoft.com/office/officeart/2005/8/layout/vList2"/>
    <dgm:cxn modelId="{EA4E1E8F-A5AA-4A52-AF4A-98804D817E83}" type="presParOf" srcId="{4243A5F0-6455-49A0-AEFB-809F1780EE0C}" destId="{EE9D2091-D077-4E81-A64B-0ADBA82DBF2C}" srcOrd="2" destOrd="0" presId="urn:microsoft.com/office/officeart/2005/8/layout/vList2"/>
    <dgm:cxn modelId="{19D3EB7B-E59A-4D0F-93E4-343784455BEB}" type="presParOf" srcId="{4243A5F0-6455-49A0-AEFB-809F1780EE0C}" destId="{2ECDDD4E-C2C8-46A3-B52F-496F50E4534B}" srcOrd="3" destOrd="0" presId="urn:microsoft.com/office/officeart/2005/8/layout/vList2"/>
    <dgm:cxn modelId="{2FC4E3E0-E447-4AA9-A8F7-51BE520B2E46}" type="presParOf" srcId="{4243A5F0-6455-49A0-AEFB-809F1780EE0C}" destId="{A56CC883-044F-4508-A017-36BDB457669E}"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6629766-851E-4C47-B1A8-D772D839E4AC}" type="doc">
      <dgm:prSet loTypeId="urn:microsoft.com/office/officeart/2005/8/layout/vList2" loCatId="list" qsTypeId="urn:microsoft.com/office/officeart/2005/8/quickstyle/3d2" qsCatId="3D" csTypeId="urn:microsoft.com/office/officeart/2005/8/colors/colorful3" csCatId="colorful"/>
      <dgm:spPr/>
      <dgm:t>
        <a:bodyPr/>
        <a:lstStyle/>
        <a:p>
          <a:endParaRPr lang="en-US"/>
        </a:p>
      </dgm:t>
    </dgm:pt>
    <dgm:pt modelId="{C4F80B83-6841-4CAF-838C-8AEFE6516F53}">
      <dgm:prSet/>
      <dgm:spPr/>
      <dgm:t>
        <a:bodyPr/>
        <a:lstStyle/>
        <a:p>
          <a:pPr rtl="0"/>
          <a:r>
            <a:rPr lang="en-US" dirty="0" smtClean="0">
              <a:hlinkClick xmlns:r="http://schemas.openxmlformats.org/officeDocument/2006/relationships" r:id="rId1" action="ppaction://hlinkfile"/>
            </a:rPr>
            <a:t>Factors In Determining ALLL</a:t>
          </a:r>
          <a:endParaRPr lang="en-US" dirty="0"/>
        </a:p>
      </dgm:t>
    </dgm:pt>
    <dgm:pt modelId="{863357DF-8B2D-4C1F-A9A5-4E2FD38C8538}" type="parTrans" cxnId="{947485C4-8C91-4A7F-A854-6C1B7D05DD60}">
      <dgm:prSet/>
      <dgm:spPr/>
      <dgm:t>
        <a:bodyPr/>
        <a:lstStyle/>
        <a:p>
          <a:endParaRPr lang="en-US"/>
        </a:p>
      </dgm:t>
    </dgm:pt>
    <dgm:pt modelId="{63069C15-2F51-41D2-B17E-1BB8F28984C4}" type="sibTrans" cxnId="{947485C4-8C91-4A7F-A854-6C1B7D05DD60}">
      <dgm:prSet/>
      <dgm:spPr/>
      <dgm:t>
        <a:bodyPr/>
        <a:lstStyle/>
        <a:p>
          <a:endParaRPr lang="en-US"/>
        </a:p>
      </dgm:t>
    </dgm:pt>
    <dgm:pt modelId="{C6BE8C19-2DC4-4B51-B3B8-F9E8A84CFD05}" type="pres">
      <dgm:prSet presAssocID="{66629766-851E-4C47-B1A8-D772D839E4AC}" presName="linear" presStyleCnt="0">
        <dgm:presLayoutVars>
          <dgm:animLvl val="lvl"/>
          <dgm:resizeHandles val="exact"/>
        </dgm:presLayoutVars>
      </dgm:prSet>
      <dgm:spPr/>
      <dgm:t>
        <a:bodyPr/>
        <a:lstStyle/>
        <a:p>
          <a:endParaRPr lang="en-US"/>
        </a:p>
      </dgm:t>
    </dgm:pt>
    <dgm:pt modelId="{27F5B5D2-F726-424F-9F27-F1C112012F01}" type="pres">
      <dgm:prSet presAssocID="{C4F80B83-6841-4CAF-838C-8AEFE6516F53}" presName="parentText" presStyleLbl="node1" presStyleIdx="0" presStyleCnt="1">
        <dgm:presLayoutVars>
          <dgm:chMax val="0"/>
          <dgm:bulletEnabled val="1"/>
        </dgm:presLayoutVars>
      </dgm:prSet>
      <dgm:spPr/>
      <dgm:t>
        <a:bodyPr/>
        <a:lstStyle/>
        <a:p>
          <a:endParaRPr lang="en-US"/>
        </a:p>
      </dgm:t>
    </dgm:pt>
  </dgm:ptLst>
  <dgm:cxnLst>
    <dgm:cxn modelId="{947485C4-8C91-4A7F-A854-6C1B7D05DD60}" srcId="{66629766-851E-4C47-B1A8-D772D839E4AC}" destId="{C4F80B83-6841-4CAF-838C-8AEFE6516F53}" srcOrd="0" destOrd="0" parTransId="{863357DF-8B2D-4C1F-A9A5-4E2FD38C8538}" sibTransId="{63069C15-2F51-41D2-B17E-1BB8F28984C4}"/>
    <dgm:cxn modelId="{F28950E7-C88E-4062-8485-28454566678B}" type="presOf" srcId="{C4F80B83-6841-4CAF-838C-8AEFE6516F53}" destId="{27F5B5D2-F726-424F-9F27-F1C112012F01}" srcOrd="0" destOrd="0" presId="urn:microsoft.com/office/officeart/2005/8/layout/vList2"/>
    <dgm:cxn modelId="{3BF3D2DE-7614-458B-902B-F2604467FA8A}" type="presOf" srcId="{66629766-851E-4C47-B1A8-D772D839E4AC}" destId="{C6BE8C19-2DC4-4B51-B3B8-F9E8A84CFD05}" srcOrd="0" destOrd="0" presId="urn:microsoft.com/office/officeart/2005/8/layout/vList2"/>
    <dgm:cxn modelId="{EF90B9FF-C040-4972-8B17-8ADB6585848E}" type="presParOf" srcId="{C6BE8C19-2DC4-4B51-B3B8-F9E8A84CFD05}" destId="{27F5B5D2-F726-424F-9F27-F1C112012F01}"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33AED00-56D7-42BD-85B1-4A0F6D5EAA68}"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25467491-E87F-4024-90EF-9CB2C1D0C499}">
      <dgm:prSet phldrT="[Text]"/>
      <dgm:spPr/>
      <dgm:t>
        <a:bodyPr/>
        <a:lstStyle/>
        <a:p>
          <a:r>
            <a:rPr lang="en-US" dirty="0" smtClean="0">
              <a:latin typeface="Arial" charset="0"/>
            </a:rPr>
            <a:t>Losses that are probable</a:t>
          </a:r>
          <a:endParaRPr lang="en-US" dirty="0"/>
        </a:p>
      </dgm:t>
    </dgm:pt>
    <dgm:pt modelId="{4F266A79-66CB-4F71-BBA0-73A38FF2706A}" type="parTrans" cxnId="{66AB06FA-DC85-48B1-BC6C-8E09C4E31F21}">
      <dgm:prSet/>
      <dgm:spPr/>
      <dgm:t>
        <a:bodyPr/>
        <a:lstStyle/>
        <a:p>
          <a:endParaRPr lang="en-US"/>
        </a:p>
      </dgm:t>
    </dgm:pt>
    <dgm:pt modelId="{258DC657-20EF-423E-80B9-D499875CD73E}" type="sibTrans" cxnId="{66AB06FA-DC85-48B1-BC6C-8E09C4E31F21}">
      <dgm:prSet/>
      <dgm:spPr/>
      <dgm:t>
        <a:bodyPr/>
        <a:lstStyle/>
        <a:p>
          <a:endParaRPr lang="en-US"/>
        </a:p>
      </dgm:t>
    </dgm:pt>
    <dgm:pt modelId="{EFB6195D-AC1A-4A1B-96CC-8306D5E5AE58}">
      <dgm:prSet/>
      <dgm:spPr/>
      <dgm:t>
        <a:bodyPr/>
        <a:lstStyle/>
        <a:p>
          <a:r>
            <a:rPr lang="en-US" dirty="0" smtClean="0">
              <a:latin typeface="Arial" charset="0"/>
            </a:rPr>
            <a:t>The loss can be estimated</a:t>
          </a:r>
        </a:p>
      </dgm:t>
    </dgm:pt>
    <dgm:pt modelId="{47049D70-A3E4-4426-96E8-86CF55375DAB}" type="parTrans" cxnId="{0904BB70-060D-4B57-BE72-B2F19082429D}">
      <dgm:prSet/>
      <dgm:spPr/>
      <dgm:t>
        <a:bodyPr/>
        <a:lstStyle/>
        <a:p>
          <a:endParaRPr lang="en-US"/>
        </a:p>
      </dgm:t>
    </dgm:pt>
    <dgm:pt modelId="{E54FEA97-9B7B-4D95-8CD1-28C3D9903645}" type="sibTrans" cxnId="{0904BB70-060D-4B57-BE72-B2F19082429D}">
      <dgm:prSet/>
      <dgm:spPr/>
      <dgm:t>
        <a:bodyPr/>
        <a:lstStyle/>
        <a:p>
          <a:endParaRPr lang="en-US"/>
        </a:p>
      </dgm:t>
    </dgm:pt>
    <dgm:pt modelId="{EEFD43FF-45BA-4E48-A06D-FCAB9D19900B}" type="pres">
      <dgm:prSet presAssocID="{E33AED00-56D7-42BD-85B1-4A0F6D5EAA68}" presName="linear" presStyleCnt="0">
        <dgm:presLayoutVars>
          <dgm:animLvl val="lvl"/>
          <dgm:resizeHandles val="exact"/>
        </dgm:presLayoutVars>
      </dgm:prSet>
      <dgm:spPr/>
      <dgm:t>
        <a:bodyPr/>
        <a:lstStyle/>
        <a:p>
          <a:endParaRPr lang="en-US"/>
        </a:p>
      </dgm:t>
    </dgm:pt>
    <dgm:pt modelId="{D4694633-8E5F-4C50-98B6-16085BC77640}" type="pres">
      <dgm:prSet presAssocID="{25467491-E87F-4024-90EF-9CB2C1D0C499}" presName="parentText" presStyleLbl="node1" presStyleIdx="0" presStyleCnt="2">
        <dgm:presLayoutVars>
          <dgm:chMax val="0"/>
          <dgm:bulletEnabled val="1"/>
        </dgm:presLayoutVars>
      </dgm:prSet>
      <dgm:spPr/>
      <dgm:t>
        <a:bodyPr/>
        <a:lstStyle/>
        <a:p>
          <a:endParaRPr lang="en-US"/>
        </a:p>
      </dgm:t>
    </dgm:pt>
    <dgm:pt modelId="{C1C33365-625B-4254-A213-1FE62266E3E5}" type="pres">
      <dgm:prSet presAssocID="{258DC657-20EF-423E-80B9-D499875CD73E}" presName="spacer" presStyleCnt="0"/>
      <dgm:spPr/>
    </dgm:pt>
    <dgm:pt modelId="{FFCC6360-AE47-46ED-8ED9-78F8F1E4B885}" type="pres">
      <dgm:prSet presAssocID="{EFB6195D-AC1A-4A1B-96CC-8306D5E5AE58}" presName="parentText" presStyleLbl="node1" presStyleIdx="1" presStyleCnt="2">
        <dgm:presLayoutVars>
          <dgm:chMax val="0"/>
          <dgm:bulletEnabled val="1"/>
        </dgm:presLayoutVars>
      </dgm:prSet>
      <dgm:spPr/>
      <dgm:t>
        <a:bodyPr/>
        <a:lstStyle/>
        <a:p>
          <a:endParaRPr lang="en-US"/>
        </a:p>
      </dgm:t>
    </dgm:pt>
  </dgm:ptLst>
  <dgm:cxnLst>
    <dgm:cxn modelId="{5587C012-DA48-4197-8766-6292770FD627}" type="presOf" srcId="{EFB6195D-AC1A-4A1B-96CC-8306D5E5AE58}" destId="{FFCC6360-AE47-46ED-8ED9-78F8F1E4B885}" srcOrd="0" destOrd="0" presId="urn:microsoft.com/office/officeart/2005/8/layout/vList2"/>
    <dgm:cxn modelId="{0904BB70-060D-4B57-BE72-B2F19082429D}" srcId="{E33AED00-56D7-42BD-85B1-4A0F6D5EAA68}" destId="{EFB6195D-AC1A-4A1B-96CC-8306D5E5AE58}" srcOrd="1" destOrd="0" parTransId="{47049D70-A3E4-4426-96E8-86CF55375DAB}" sibTransId="{E54FEA97-9B7B-4D95-8CD1-28C3D9903645}"/>
    <dgm:cxn modelId="{39E772BD-25D5-45A1-9F54-3C9EFB235E98}" type="presOf" srcId="{E33AED00-56D7-42BD-85B1-4A0F6D5EAA68}" destId="{EEFD43FF-45BA-4E48-A06D-FCAB9D19900B}" srcOrd="0" destOrd="0" presId="urn:microsoft.com/office/officeart/2005/8/layout/vList2"/>
    <dgm:cxn modelId="{7F132BA3-5F6D-4307-940E-C2779955F9B1}" type="presOf" srcId="{25467491-E87F-4024-90EF-9CB2C1D0C499}" destId="{D4694633-8E5F-4C50-98B6-16085BC77640}" srcOrd="0" destOrd="0" presId="urn:microsoft.com/office/officeart/2005/8/layout/vList2"/>
    <dgm:cxn modelId="{66AB06FA-DC85-48B1-BC6C-8E09C4E31F21}" srcId="{E33AED00-56D7-42BD-85B1-4A0F6D5EAA68}" destId="{25467491-E87F-4024-90EF-9CB2C1D0C499}" srcOrd="0" destOrd="0" parTransId="{4F266A79-66CB-4F71-BBA0-73A38FF2706A}" sibTransId="{258DC657-20EF-423E-80B9-D499875CD73E}"/>
    <dgm:cxn modelId="{50DC91C6-F8AF-4A4E-B27B-0E35A4DB8E88}" type="presParOf" srcId="{EEFD43FF-45BA-4E48-A06D-FCAB9D19900B}" destId="{D4694633-8E5F-4C50-98B6-16085BC77640}" srcOrd="0" destOrd="0" presId="urn:microsoft.com/office/officeart/2005/8/layout/vList2"/>
    <dgm:cxn modelId="{151C57AC-40AF-4F73-A3BF-F8F9D9714CBB}" type="presParOf" srcId="{EEFD43FF-45BA-4E48-A06D-FCAB9D19900B}" destId="{C1C33365-625B-4254-A213-1FE62266E3E5}" srcOrd="1" destOrd="0" presId="urn:microsoft.com/office/officeart/2005/8/layout/vList2"/>
    <dgm:cxn modelId="{1BFF6C14-F95B-4C3D-ADA9-021F48940422}" type="presParOf" srcId="{EEFD43FF-45BA-4E48-A06D-FCAB9D19900B}" destId="{FFCC6360-AE47-46ED-8ED9-78F8F1E4B885}"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E82D293-9D5A-44BE-BB5F-0BE03F790E56}" type="doc">
      <dgm:prSet loTypeId="urn:microsoft.com/office/officeart/2005/8/layout/hProcess4" loCatId="process" qsTypeId="urn:microsoft.com/office/officeart/2005/8/quickstyle/simple5" qsCatId="simple" csTypeId="urn:microsoft.com/office/officeart/2005/8/colors/accent1_2" csCatId="accent1" phldr="1"/>
      <dgm:spPr/>
      <dgm:t>
        <a:bodyPr/>
        <a:lstStyle/>
        <a:p>
          <a:endParaRPr lang="en-US"/>
        </a:p>
      </dgm:t>
    </dgm:pt>
    <dgm:pt modelId="{8DEA73AB-4E07-4CCB-946C-1505BE9C88D7}">
      <dgm:prSet phldrT="[Text]"/>
      <dgm:spPr>
        <a:solidFill>
          <a:schemeClr val="accent2"/>
        </a:solidFill>
      </dgm:spPr>
      <dgm:t>
        <a:bodyPr/>
        <a:lstStyle/>
        <a:p>
          <a:r>
            <a:rPr lang="en-US" dirty="0" smtClean="0"/>
            <a:t>Step 1</a:t>
          </a:r>
          <a:endParaRPr lang="en-US" dirty="0"/>
        </a:p>
      </dgm:t>
    </dgm:pt>
    <dgm:pt modelId="{18D65E5B-763D-4335-950D-661651C0397B}" type="parTrans" cxnId="{2D844876-BD69-4070-BE2C-0FD418D8F5AD}">
      <dgm:prSet/>
      <dgm:spPr/>
      <dgm:t>
        <a:bodyPr/>
        <a:lstStyle/>
        <a:p>
          <a:endParaRPr lang="en-US"/>
        </a:p>
      </dgm:t>
    </dgm:pt>
    <dgm:pt modelId="{5E467C02-770B-43B4-AE9A-A4872537D608}" type="sibTrans" cxnId="{2D844876-BD69-4070-BE2C-0FD418D8F5AD}">
      <dgm:prSet/>
      <dgm:spPr/>
      <dgm:t>
        <a:bodyPr/>
        <a:lstStyle/>
        <a:p>
          <a:endParaRPr lang="en-US" dirty="0"/>
        </a:p>
      </dgm:t>
    </dgm:pt>
    <dgm:pt modelId="{308EB7B6-13B5-425F-8344-023A28E01FE1}">
      <dgm:prSet phldrT="[Text]" custT="1"/>
      <dgm:spPr/>
      <dgm:t>
        <a:bodyPr/>
        <a:lstStyle/>
        <a:p>
          <a:pPr algn="l"/>
          <a:r>
            <a:rPr lang="en-US" sz="1400" b="1" dirty="0" smtClean="0"/>
            <a:t>Pool (group) loans by type, delinquency status, credit risk, category, purpose, etc.</a:t>
          </a:r>
          <a:endParaRPr lang="en-US" sz="1400" b="1" dirty="0"/>
        </a:p>
      </dgm:t>
    </dgm:pt>
    <dgm:pt modelId="{3CD9D890-3E2A-4DDA-B3D6-AA7090251662}" type="parTrans" cxnId="{3A11955F-7F86-4254-87FF-2811188046DE}">
      <dgm:prSet/>
      <dgm:spPr/>
      <dgm:t>
        <a:bodyPr/>
        <a:lstStyle/>
        <a:p>
          <a:endParaRPr lang="en-US"/>
        </a:p>
      </dgm:t>
    </dgm:pt>
    <dgm:pt modelId="{B98B48E4-FAD1-4254-A631-6E9C40CDF01F}" type="sibTrans" cxnId="{3A11955F-7F86-4254-87FF-2811188046DE}">
      <dgm:prSet/>
      <dgm:spPr/>
      <dgm:t>
        <a:bodyPr/>
        <a:lstStyle/>
        <a:p>
          <a:endParaRPr lang="en-US"/>
        </a:p>
      </dgm:t>
    </dgm:pt>
    <dgm:pt modelId="{4954BB58-8784-43BC-B678-002177BE6ABC}" type="pres">
      <dgm:prSet presAssocID="{AE82D293-9D5A-44BE-BB5F-0BE03F790E56}" presName="Name0" presStyleCnt="0">
        <dgm:presLayoutVars>
          <dgm:dir/>
          <dgm:animLvl val="lvl"/>
          <dgm:resizeHandles val="exact"/>
        </dgm:presLayoutVars>
      </dgm:prSet>
      <dgm:spPr/>
      <dgm:t>
        <a:bodyPr/>
        <a:lstStyle/>
        <a:p>
          <a:endParaRPr lang="en-US"/>
        </a:p>
      </dgm:t>
    </dgm:pt>
    <dgm:pt modelId="{1A2E9454-DA25-4668-9AB5-9AE63A865D1A}" type="pres">
      <dgm:prSet presAssocID="{AE82D293-9D5A-44BE-BB5F-0BE03F790E56}" presName="tSp" presStyleCnt="0"/>
      <dgm:spPr/>
    </dgm:pt>
    <dgm:pt modelId="{CC80BBD2-28E7-45D5-9CFE-930934FF7D2E}" type="pres">
      <dgm:prSet presAssocID="{AE82D293-9D5A-44BE-BB5F-0BE03F790E56}" presName="bSp" presStyleCnt="0"/>
      <dgm:spPr/>
    </dgm:pt>
    <dgm:pt modelId="{24E43390-38AA-4AD5-8C01-24ADC780707E}" type="pres">
      <dgm:prSet presAssocID="{AE82D293-9D5A-44BE-BB5F-0BE03F790E56}" presName="process" presStyleCnt="0"/>
      <dgm:spPr/>
    </dgm:pt>
    <dgm:pt modelId="{2B8A0F54-C696-4C12-AFF2-48FA1ABA0F3A}" type="pres">
      <dgm:prSet presAssocID="{8DEA73AB-4E07-4CCB-946C-1505BE9C88D7}" presName="composite1" presStyleCnt="0"/>
      <dgm:spPr/>
    </dgm:pt>
    <dgm:pt modelId="{EE1D4148-2EE6-4CA5-BC86-A19D824FD468}" type="pres">
      <dgm:prSet presAssocID="{8DEA73AB-4E07-4CCB-946C-1505BE9C88D7}" presName="dummyNode1" presStyleLbl="node1" presStyleIdx="0" presStyleCnt="1"/>
      <dgm:spPr/>
    </dgm:pt>
    <dgm:pt modelId="{C309C8A2-2BE6-4AD9-93EA-1803468E265A}" type="pres">
      <dgm:prSet presAssocID="{8DEA73AB-4E07-4CCB-946C-1505BE9C88D7}" presName="childNode1" presStyleLbl="bgAcc1" presStyleIdx="0" presStyleCnt="1" custScaleX="89957" custScaleY="30904" custLinFactNeighborX="20114" custLinFactNeighborY="-530">
        <dgm:presLayoutVars>
          <dgm:bulletEnabled val="1"/>
        </dgm:presLayoutVars>
      </dgm:prSet>
      <dgm:spPr>
        <a:prstGeom prst="hexagon">
          <a:avLst/>
        </a:prstGeom>
      </dgm:spPr>
      <dgm:t>
        <a:bodyPr/>
        <a:lstStyle/>
        <a:p>
          <a:endParaRPr lang="en-US"/>
        </a:p>
      </dgm:t>
    </dgm:pt>
    <dgm:pt modelId="{9CD15B71-64A0-46DD-A4F0-96090360BCB5}" type="pres">
      <dgm:prSet presAssocID="{8DEA73AB-4E07-4CCB-946C-1505BE9C88D7}" presName="childNode1tx" presStyleLbl="bgAcc1" presStyleIdx="0" presStyleCnt="1">
        <dgm:presLayoutVars>
          <dgm:bulletEnabled val="1"/>
        </dgm:presLayoutVars>
      </dgm:prSet>
      <dgm:spPr>
        <a:prstGeom prst="hexagon">
          <a:avLst/>
        </a:prstGeom>
      </dgm:spPr>
      <dgm:t>
        <a:bodyPr/>
        <a:lstStyle/>
        <a:p>
          <a:endParaRPr lang="en-US"/>
        </a:p>
      </dgm:t>
    </dgm:pt>
    <dgm:pt modelId="{5BD6D4D0-9DF6-4CE1-A190-4588650395BA}" type="pres">
      <dgm:prSet presAssocID="{8DEA73AB-4E07-4CCB-946C-1505BE9C88D7}" presName="parentNode1" presStyleLbl="node1" presStyleIdx="0" presStyleCnt="1" custScaleX="68832" custScaleY="54103" custLinFactX="-10412" custLinFactY="-100000" custLinFactNeighborX="-100000" custLinFactNeighborY="-153126">
        <dgm:presLayoutVars>
          <dgm:chMax val="1"/>
          <dgm:bulletEnabled val="1"/>
        </dgm:presLayoutVars>
      </dgm:prSet>
      <dgm:spPr/>
      <dgm:t>
        <a:bodyPr/>
        <a:lstStyle/>
        <a:p>
          <a:endParaRPr lang="en-US"/>
        </a:p>
      </dgm:t>
    </dgm:pt>
    <dgm:pt modelId="{D1085A71-2B4C-4A13-8876-6DFBC6B99F3F}" type="pres">
      <dgm:prSet presAssocID="{8DEA73AB-4E07-4CCB-946C-1505BE9C88D7}" presName="connSite1" presStyleCnt="0"/>
      <dgm:spPr/>
    </dgm:pt>
  </dgm:ptLst>
  <dgm:cxnLst>
    <dgm:cxn modelId="{48DCC4A0-DB3E-4B12-8290-125B231106E1}" type="presOf" srcId="{AE82D293-9D5A-44BE-BB5F-0BE03F790E56}" destId="{4954BB58-8784-43BC-B678-002177BE6ABC}" srcOrd="0" destOrd="0" presId="urn:microsoft.com/office/officeart/2005/8/layout/hProcess4"/>
    <dgm:cxn modelId="{B5198517-3646-4BA3-8D1B-0702D6964332}" type="presOf" srcId="{308EB7B6-13B5-425F-8344-023A28E01FE1}" destId="{9CD15B71-64A0-46DD-A4F0-96090360BCB5}" srcOrd="1" destOrd="0" presId="urn:microsoft.com/office/officeart/2005/8/layout/hProcess4"/>
    <dgm:cxn modelId="{3A11955F-7F86-4254-87FF-2811188046DE}" srcId="{8DEA73AB-4E07-4CCB-946C-1505BE9C88D7}" destId="{308EB7B6-13B5-425F-8344-023A28E01FE1}" srcOrd="0" destOrd="0" parTransId="{3CD9D890-3E2A-4DDA-B3D6-AA7090251662}" sibTransId="{B98B48E4-FAD1-4254-A631-6E9C40CDF01F}"/>
    <dgm:cxn modelId="{2D844876-BD69-4070-BE2C-0FD418D8F5AD}" srcId="{AE82D293-9D5A-44BE-BB5F-0BE03F790E56}" destId="{8DEA73AB-4E07-4CCB-946C-1505BE9C88D7}" srcOrd="0" destOrd="0" parTransId="{18D65E5B-763D-4335-950D-661651C0397B}" sibTransId="{5E467C02-770B-43B4-AE9A-A4872537D608}"/>
    <dgm:cxn modelId="{8FF2B9D1-031A-4404-A6BD-2426DB6DBE56}" type="presOf" srcId="{308EB7B6-13B5-425F-8344-023A28E01FE1}" destId="{C309C8A2-2BE6-4AD9-93EA-1803468E265A}" srcOrd="0" destOrd="0" presId="urn:microsoft.com/office/officeart/2005/8/layout/hProcess4"/>
    <dgm:cxn modelId="{3BCD6F7C-25BE-42B5-88E0-BA3B354E43FE}" type="presOf" srcId="{8DEA73AB-4E07-4CCB-946C-1505BE9C88D7}" destId="{5BD6D4D0-9DF6-4CE1-A190-4588650395BA}" srcOrd="0" destOrd="0" presId="urn:microsoft.com/office/officeart/2005/8/layout/hProcess4"/>
    <dgm:cxn modelId="{6D0B6DC4-DDD3-4932-8733-356D1F337CDE}" type="presParOf" srcId="{4954BB58-8784-43BC-B678-002177BE6ABC}" destId="{1A2E9454-DA25-4668-9AB5-9AE63A865D1A}" srcOrd="0" destOrd="0" presId="urn:microsoft.com/office/officeart/2005/8/layout/hProcess4"/>
    <dgm:cxn modelId="{0C5B7DC1-2F51-4C98-A374-5069551DAC2C}" type="presParOf" srcId="{4954BB58-8784-43BC-B678-002177BE6ABC}" destId="{CC80BBD2-28E7-45D5-9CFE-930934FF7D2E}" srcOrd="1" destOrd="0" presId="urn:microsoft.com/office/officeart/2005/8/layout/hProcess4"/>
    <dgm:cxn modelId="{D60EBE80-0457-49FD-94A8-B0DDA842CB6C}" type="presParOf" srcId="{4954BB58-8784-43BC-B678-002177BE6ABC}" destId="{24E43390-38AA-4AD5-8C01-24ADC780707E}" srcOrd="2" destOrd="0" presId="urn:microsoft.com/office/officeart/2005/8/layout/hProcess4"/>
    <dgm:cxn modelId="{021077F7-6041-4B02-AA50-FA18A1EEC591}" type="presParOf" srcId="{24E43390-38AA-4AD5-8C01-24ADC780707E}" destId="{2B8A0F54-C696-4C12-AFF2-48FA1ABA0F3A}" srcOrd="0" destOrd="0" presId="urn:microsoft.com/office/officeart/2005/8/layout/hProcess4"/>
    <dgm:cxn modelId="{6DBB607F-5283-4FEE-A744-6FDE887E242A}" type="presParOf" srcId="{2B8A0F54-C696-4C12-AFF2-48FA1ABA0F3A}" destId="{EE1D4148-2EE6-4CA5-BC86-A19D824FD468}" srcOrd="0" destOrd="0" presId="urn:microsoft.com/office/officeart/2005/8/layout/hProcess4"/>
    <dgm:cxn modelId="{1115D3F9-F1D9-4EA9-928B-605555E5783F}" type="presParOf" srcId="{2B8A0F54-C696-4C12-AFF2-48FA1ABA0F3A}" destId="{C309C8A2-2BE6-4AD9-93EA-1803468E265A}" srcOrd="1" destOrd="0" presId="urn:microsoft.com/office/officeart/2005/8/layout/hProcess4"/>
    <dgm:cxn modelId="{D8A5565F-8E81-43A4-A48B-46938275E346}" type="presParOf" srcId="{2B8A0F54-C696-4C12-AFF2-48FA1ABA0F3A}" destId="{9CD15B71-64A0-46DD-A4F0-96090360BCB5}" srcOrd="2" destOrd="0" presId="urn:microsoft.com/office/officeart/2005/8/layout/hProcess4"/>
    <dgm:cxn modelId="{EB16CC8D-059A-4BCC-B0F4-D84ECB137668}" type="presParOf" srcId="{2B8A0F54-C696-4C12-AFF2-48FA1ABA0F3A}" destId="{5BD6D4D0-9DF6-4CE1-A190-4588650395BA}" srcOrd="3" destOrd="0" presId="urn:microsoft.com/office/officeart/2005/8/layout/hProcess4"/>
    <dgm:cxn modelId="{4E3F560E-DC20-4E5E-92B0-4104217517FE}" type="presParOf" srcId="{2B8A0F54-C696-4C12-AFF2-48FA1ABA0F3A}" destId="{D1085A71-2B4C-4A13-8876-6DFBC6B99F3F}"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E82D293-9D5A-44BE-BB5F-0BE03F790E56}" type="doc">
      <dgm:prSet loTypeId="urn:microsoft.com/office/officeart/2005/8/layout/hProcess4" loCatId="process" qsTypeId="urn:microsoft.com/office/officeart/2005/8/quickstyle/simple5" qsCatId="simple" csTypeId="urn:microsoft.com/office/officeart/2005/8/colors/accent1_2" csCatId="accent1" phldr="1"/>
      <dgm:spPr/>
      <dgm:t>
        <a:bodyPr/>
        <a:lstStyle/>
        <a:p>
          <a:endParaRPr lang="en-US"/>
        </a:p>
      </dgm:t>
    </dgm:pt>
    <dgm:pt modelId="{8DEA73AB-4E07-4CCB-946C-1505BE9C88D7}">
      <dgm:prSet phldrT="[Text]"/>
      <dgm:spPr>
        <a:solidFill>
          <a:srgbClr val="FFFF00"/>
        </a:solidFill>
      </dgm:spPr>
      <dgm:t>
        <a:bodyPr/>
        <a:lstStyle/>
        <a:p>
          <a:r>
            <a:rPr lang="en-US" dirty="0" smtClean="0">
              <a:solidFill>
                <a:srgbClr val="00B0F0"/>
              </a:solidFill>
            </a:rPr>
            <a:t>Step 2</a:t>
          </a:r>
          <a:endParaRPr lang="en-US" dirty="0">
            <a:solidFill>
              <a:srgbClr val="00B0F0"/>
            </a:solidFill>
          </a:endParaRPr>
        </a:p>
      </dgm:t>
    </dgm:pt>
    <dgm:pt modelId="{18D65E5B-763D-4335-950D-661651C0397B}" type="parTrans" cxnId="{2D844876-BD69-4070-BE2C-0FD418D8F5AD}">
      <dgm:prSet/>
      <dgm:spPr/>
      <dgm:t>
        <a:bodyPr/>
        <a:lstStyle/>
        <a:p>
          <a:endParaRPr lang="en-US"/>
        </a:p>
      </dgm:t>
    </dgm:pt>
    <dgm:pt modelId="{5E467C02-770B-43B4-AE9A-A4872537D608}" type="sibTrans" cxnId="{2D844876-BD69-4070-BE2C-0FD418D8F5AD}">
      <dgm:prSet/>
      <dgm:spPr/>
      <dgm:t>
        <a:bodyPr/>
        <a:lstStyle/>
        <a:p>
          <a:endParaRPr lang="en-US" dirty="0"/>
        </a:p>
      </dgm:t>
    </dgm:pt>
    <dgm:pt modelId="{D7D45E28-DB3D-4CBB-A150-AC94BBE374B7}">
      <dgm:prSet custT="1">
        <dgm:style>
          <a:lnRef idx="1">
            <a:schemeClr val="accent2"/>
          </a:lnRef>
          <a:fillRef idx="2">
            <a:schemeClr val="accent2"/>
          </a:fillRef>
          <a:effectRef idx="1">
            <a:schemeClr val="accent2"/>
          </a:effectRef>
          <a:fontRef idx="minor">
            <a:schemeClr val="dk1"/>
          </a:fontRef>
        </dgm:style>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sz="1600" b="1" u="sng" dirty="0" smtClean="0"/>
            <a:t>DEVELOP</a:t>
          </a:r>
          <a:r>
            <a:rPr lang="en-US" sz="1600" b="1" dirty="0" smtClean="0"/>
            <a:t> </a:t>
          </a:r>
          <a:r>
            <a:rPr lang="en-US" sz="1600" dirty="0" smtClean="0"/>
            <a:t>a historical loss factor for each pool</a:t>
          </a:r>
          <a:r>
            <a:rPr lang="en-US" sz="1400" dirty="0" smtClean="0"/>
            <a:t>.</a:t>
          </a:r>
        </a:p>
      </dgm:t>
    </dgm:pt>
    <dgm:pt modelId="{8A14B3A8-8FEC-4AB5-8607-F6F04C3E7DBF}" type="parTrans" cxnId="{11CDC268-0890-43F9-93AE-C3D8E17970C1}">
      <dgm:prSet/>
      <dgm:spPr/>
      <dgm:t>
        <a:bodyPr/>
        <a:lstStyle/>
        <a:p>
          <a:endParaRPr lang="en-US"/>
        </a:p>
      </dgm:t>
    </dgm:pt>
    <dgm:pt modelId="{6F98E01C-3E56-4062-AB93-3176920FF3C4}" type="sibTrans" cxnId="{11CDC268-0890-43F9-93AE-C3D8E17970C1}">
      <dgm:prSet/>
      <dgm:spPr/>
      <dgm:t>
        <a:bodyPr/>
        <a:lstStyle/>
        <a:p>
          <a:endParaRPr lang="en-US"/>
        </a:p>
      </dgm:t>
    </dgm:pt>
    <dgm:pt modelId="{4954BB58-8784-43BC-B678-002177BE6ABC}" type="pres">
      <dgm:prSet presAssocID="{AE82D293-9D5A-44BE-BB5F-0BE03F790E56}" presName="Name0" presStyleCnt="0">
        <dgm:presLayoutVars>
          <dgm:dir/>
          <dgm:animLvl val="lvl"/>
          <dgm:resizeHandles val="exact"/>
        </dgm:presLayoutVars>
      </dgm:prSet>
      <dgm:spPr/>
      <dgm:t>
        <a:bodyPr/>
        <a:lstStyle/>
        <a:p>
          <a:endParaRPr lang="en-US"/>
        </a:p>
      </dgm:t>
    </dgm:pt>
    <dgm:pt modelId="{1A2E9454-DA25-4668-9AB5-9AE63A865D1A}" type="pres">
      <dgm:prSet presAssocID="{AE82D293-9D5A-44BE-BB5F-0BE03F790E56}" presName="tSp" presStyleCnt="0"/>
      <dgm:spPr/>
    </dgm:pt>
    <dgm:pt modelId="{CC80BBD2-28E7-45D5-9CFE-930934FF7D2E}" type="pres">
      <dgm:prSet presAssocID="{AE82D293-9D5A-44BE-BB5F-0BE03F790E56}" presName="bSp" presStyleCnt="0"/>
      <dgm:spPr/>
    </dgm:pt>
    <dgm:pt modelId="{24E43390-38AA-4AD5-8C01-24ADC780707E}" type="pres">
      <dgm:prSet presAssocID="{AE82D293-9D5A-44BE-BB5F-0BE03F790E56}" presName="process" presStyleCnt="0"/>
      <dgm:spPr/>
    </dgm:pt>
    <dgm:pt modelId="{2B8A0F54-C696-4C12-AFF2-48FA1ABA0F3A}" type="pres">
      <dgm:prSet presAssocID="{8DEA73AB-4E07-4CCB-946C-1505BE9C88D7}" presName="composite1" presStyleCnt="0"/>
      <dgm:spPr/>
    </dgm:pt>
    <dgm:pt modelId="{EE1D4148-2EE6-4CA5-BC86-A19D824FD468}" type="pres">
      <dgm:prSet presAssocID="{8DEA73AB-4E07-4CCB-946C-1505BE9C88D7}" presName="dummyNode1" presStyleLbl="node1" presStyleIdx="0" presStyleCnt="1"/>
      <dgm:spPr/>
    </dgm:pt>
    <dgm:pt modelId="{C309C8A2-2BE6-4AD9-93EA-1803468E265A}" type="pres">
      <dgm:prSet presAssocID="{8DEA73AB-4E07-4CCB-946C-1505BE9C88D7}" presName="childNode1" presStyleLbl="bgAcc1" presStyleIdx="0" presStyleCnt="1" custScaleX="66114" custScaleY="28891" custLinFactNeighborX="-15008" custLinFactNeighborY="-53172">
        <dgm:presLayoutVars>
          <dgm:bulletEnabled val="1"/>
        </dgm:presLayoutVars>
      </dgm:prSet>
      <dgm:spPr/>
      <dgm:t>
        <a:bodyPr/>
        <a:lstStyle/>
        <a:p>
          <a:endParaRPr lang="en-US"/>
        </a:p>
      </dgm:t>
    </dgm:pt>
    <dgm:pt modelId="{9CD15B71-64A0-46DD-A4F0-96090360BCB5}" type="pres">
      <dgm:prSet presAssocID="{8DEA73AB-4E07-4CCB-946C-1505BE9C88D7}" presName="childNode1tx" presStyleLbl="bgAcc1" presStyleIdx="0" presStyleCnt="1">
        <dgm:presLayoutVars>
          <dgm:bulletEnabled val="1"/>
        </dgm:presLayoutVars>
      </dgm:prSet>
      <dgm:spPr/>
      <dgm:t>
        <a:bodyPr/>
        <a:lstStyle/>
        <a:p>
          <a:endParaRPr lang="en-US"/>
        </a:p>
      </dgm:t>
    </dgm:pt>
    <dgm:pt modelId="{5BD6D4D0-9DF6-4CE1-A190-4588650395BA}" type="pres">
      <dgm:prSet presAssocID="{8DEA73AB-4E07-4CCB-946C-1505BE9C88D7}" presName="parentNode1" presStyleLbl="node1" presStyleIdx="0" presStyleCnt="1" custScaleX="49570" custScaleY="60642" custLinFactX="-32454" custLinFactY="-100000" custLinFactNeighborX="-100000" custLinFactNeighborY="-155594">
        <dgm:presLayoutVars>
          <dgm:chMax val="1"/>
          <dgm:bulletEnabled val="1"/>
        </dgm:presLayoutVars>
      </dgm:prSet>
      <dgm:spPr/>
      <dgm:t>
        <a:bodyPr/>
        <a:lstStyle/>
        <a:p>
          <a:endParaRPr lang="en-US"/>
        </a:p>
      </dgm:t>
    </dgm:pt>
    <dgm:pt modelId="{D1085A71-2B4C-4A13-8876-6DFBC6B99F3F}" type="pres">
      <dgm:prSet presAssocID="{8DEA73AB-4E07-4CCB-946C-1505BE9C88D7}" presName="connSite1" presStyleCnt="0"/>
      <dgm:spPr/>
    </dgm:pt>
  </dgm:ptLst>
  <dgm:cxnLst>
    <dgm:cxn modelId="{05AB1EA5-0759-4E9F-A591-AC6AE516134B}" type="presOf" srcId="{D7D45E28-DB3D-4CBB-A150-AC94BBE374B7}" destId="{C309C8A2-2BE6-4AD9-93EA-1803468E265A}" srcOrd="0" destOrd="0" presId="urn:microsoft.com/office/officeart/2005/8/layout/hProcess4"/>
    <dgm:cxn modelId="{2D844876-BD69-4070-BE2C-0FD418D8F5AD}" srcId="{AE82D293-9D5A-44BE-BB5F-0BE03F790E56}" destId="{8DEA73AB-4E07-4CCB-946C-1505BE9C88D7}" srcOrd="0" destOrd="0" parTransId="{18D65E5B-763D-4335-950D-661651C0397B}" sibTransId="{5E467C02-770B-43B4-AE9A-A4872537D608}"/>
    <dgm:cxn modelId="{11CDC268-0890-43F9-93AE-C3D8E17970C1}" srcId="{8DEA73AB-4E07-4CCB-946C-1505BE9C88D7}" destId="{D7D45E28-DB3D-4CBB-A150-AC94BBE374B7}" srcOrd="0" destOrd="0" parTransId="{8A14B3A8-8FEC-4AB5-8607-F6F04C3E7DBF}" sibTransId="{6F98E01C-3E56-4062-AB93-3176920FF3C4}"/>
    <dgm:cxn modelId="{3BC58955-568B-495D-A708-45FD2BE891C4}" type="presOf" srcId="{8DEA73AB-4E07-4CCB-946C-1505BE9C88D7}" destId="{5BD6D4D0-9DF6-4CE1-A190-4588650395BA}" srcOrd="0" destOrd="0" presId="urn:microsoft.com/office/officeart/2005/8/layout/hProcess4"/>
    <dgm:cxn modelId="{B390874A-8BF0-4224-92BA-37370DB06492}" type="presOf" srcId="{AE82D293-9D5A-44BE-BB5F-0BE03F790E56}" destId="{4954BB58-8784-43BC-B678-002177BE6ABC}" srcOrd="0" destOrd="0" presId="urn:microsoft.com/office/officeart/2005/8/layout/hProcess4"/>
    <dgm:cxn modelId="{B1087AE8-06F8-44DA-AD8D-F74229F1D8CB}" type="presOf" srcId="{D7D45E28-DB3D-4CBB-A150-AC94BBE374B7}" destId="{9CD15B71-64A0-46DD-A4F0-96090360BCB5}" srcOrd="1" destOrd="0" presId="urn:microsoft.com/office/officeart/2005/8/layout/hProcess4"/>
    <dgm:cxn modelId="{0A52EAA5-F07D-410E-9C4E-2F0BD8075FDD}" type="presParOf" srcId="{4954BB58-8784-43BC-B678-002177BE6ABC}" destId="{1A2E9454-DA25-4668-9AB5-9AE63A865D1A}" srcOrd="0" destOrd="0" presId="urn:microsoft.com/office/officeart/2005/8/layout/hProcess4"/>
    <dgm:cxn modelId="{C9357011-3C0B-4247-A765-B995C0BC4F1F}" type="presParOf" srcId="{4954BB58-8784-43BC-B678-002177BE6ABC}" destId="{CC80BBD2-28E7-45D5-9CFE-930934FF7D2E}" srcOrd="1" destOrd="0" presId="urn:microsoft.com/office/officeart/2005/8/layout/hProcess4"/>
    <dgm:cxn modelId="{1C5102E7-A1F4-4D6E-9E0E-BB405D6070B9}" type="presParOf" srcId="{4954BB58-8784-43BC-B678-002177BE6ABC}" destId="{24E43390-38AA-4AD5-8C01-24ADC780707E}" srcOrd="2" destOrd="0" presId="urn:microsoft.com/office/officeart/2005/8/layout/hProcess4"/>
    <dgm:cxn modelId="{B8EB3F6D-6F95-42A5-9CAE-E9029C1AE637}" type="presParOf" srcId="{24E43390-38AA-4AD5-8C01-24ADC780707E}" destId="{2B8A0F54-C696-4C12-AFF2-48FA1ABA0F3A}" srcOrd="0" destOrd="0" presId="urn:microsoft.com/office/officeart/2005/8/layout/hProcess4"/>
    <dgm:cxn modelId="{0F62AC3A-4E4E-4DF1-81AA-FD1838B8E848}" type="presParOf" srcId="{2B8A0F54-C696-4C12-AFF2-48FA1ABA0F3A}" destId="{EE1D4148-2EE6-4CA5-BC86-A19D824FD468}" srcOrd="0" destOrd="0" presId="urn:microsoft.com/office/officeart/2005/8/layout/hProcess4"/>
    <dgm:cxn modelId="{1620704B-84C6-4BFC-AC57-8BCD4F3A7B8B}" type="presParOf" srcId="{2B8A0F54-C696-4C12-AFF2-48FA1ABA0F3A}" destId="{C309C8A2-2BE6-4AD9-93EA-1803468E265A}" srcOrd="1" destOrd="0" presId="urn:microsoft.com/office/officeart/2005/8/layout/hProcess4"/>
    <dgm:cxn modelId="{7D91DA88-C877-4F29-A4BA-BAA345C466F8}" type="presParOf" srcId="{2B8A0F54-C696-4C12-AFF2-48FA1ABA0F3A}" destId="{9CD15B71-64A0-46DD-A4F0-96090360BCB5}" srcOrd="2" destOrd="0" presId="urn:microsoft.com/office/officeart/2005/8/layout/hProcess4"/>
    <dgm:cxn modelId="{5BA4530E-B719-43AD-8ED3-6F655F652356}" type="presParOf" srcId="{2B8A0F54-C696-4C12-AFF2-48FA1ABA0F3A}" destId="{5BD6D4D0-9DF6-4CE1-A190-4588650395BA}" srcOrd="3" destOrd="0" presId="urn:microsoft.com/office/officeart/2005/8/layout/hProcess4"/>
    <dgm:cxn modelId="{2B92C969-4D52-48C7-A6A6-2918DB9ABD26}" type="presParOf" srcId="{2B8A0F54-C696-4C12-AFF2-48FA1ABA0F3A}" destId="{D1085A71-2B4C-4A13-8876-6DFBC6B99F3F}"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2F3C2CE-58A5-4FFA-BE53-7ED1FCEB36E3}"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B602B099-8483-42A5-B1AA-D3CFDEDA7B63}">
      <dgm:prSet phldrT="[Text]"/>
      <dgm:spPr>
        <a:solidFill>
          <a:srgbClr val="FF0000"/>
        </a:solidFill>
      </dgm:spPr>
      <dgm:t>
        <a:bodyPr/>
        <a:lstStyle/>
        <a:p>
          <a:pPr algn="l"/>
          <a:r>
            <a:rPr lang="en-US" dirty="0" smtClean="0"/>
            <a:t>1. Pool loans by type and delinquency status at a     minimum</a:t>
          </a:r>
          <a:endParaRPr lang="en-US" dirty="0"/>
        </a:p>
      </dgm:t>
    </dgm:pt>
    <dgm:pt modelId="{9C151160-7F3C-4AC7-A28B-B8F437AD5078}" type="parTrans" cxnId="{6DD32FFA-448C-4D85-B963-4F4D04B3483F}">
      <dgm:prSet/>
      <dgm:spPr/>
      <dgm:t>
        <a:bodyPr/>
        <a:lstStyle/>
        <a:p>
          <a:endParaRPr lang="en-US"/>
        </a:p>
      </dgm:t>
    </dgm:pt>
    <dgm:pt modelId="{DD532260-7622-43CF-BCD8-6C82095B8ACA}" type="sibTrans" cxnId="{6DD32FFA-448C-4D85-B963-4F4D04B3483F}">
      <dgm:prSet/>
      <dgm:spPr/>
      <dgm:t>
        <a:bodyPr/>
        <a:lstStyle/>
        <a:p>
          <a:endParaRPr lang="en-US"/>
        </a:p>
      </dgm:t>
    </dgm:pt>
    <dgm:pt modelId="{FC80D1A8-A32B-4C13-AD7F-7EFDB2EC635E}">
      <dgm:prSet/>
      <dgm:spPr>
        <a:solidFill>
          <a:srgbClr val="FFC000"/>
        </a:solidFill>
      </dgm:spPr>
      <dgm:t>
        <a:bodyPr/>
        <a:lstStyle/>
        <a:p>
          <a:pPr algn="l"/>
          <a:r>
            <a:rPr lang="en-US" dirty="0" smtClean="0"/>
            <a:t>2. Calculate a loss factor for each pool and adjust for relevant external factors</a:t>
          </a:r>
        </a:p>
      </dgm:t>
    </dgm:pt>
    <dgm:pt modelId="{D38096D4-1CEC-46C8-8877-38FC25B4E35B}" type="parTrans" cxnId="{C83C8170-CCC0-437E-9736-571643A5251F}">
      <dgm:prSet/>
      <dgm:spPr/>
      <dgm:t>
        <a:bodyPr/>
        <a:lstStyle/>
        <a:p>
          <a:endParaRPr lang="en-US"/>
        </a:p>
      </dgm:t>
    </dgm:pt>
    <dgm:pt modelId="{88D47482-9FE3-4E88-9E9D-4FAE472FC601}" type="sibTrans" cxnId="{C83C8170-CCC0-437E-9736-571643A5251F}">
      <dgm:prSet/>
      <dgm:spPr/>
      <dgm:t>
        <a:bodyPr/>
        <a:lstStyle/>
        <a:p>
          <a:endParaRPr lang="en-US"/>
        </a:p>
      </dgm:t>
    </dgm:pt>
    <dgm:pt modelId="{EB29918D-1260-4706-BFAD-48D6FF16B35C}">
      <dgm:prSet/>
      <dgm:spPr>
        <a:solidFill>
          <a:schemeClr val="accent4"/>
        </a:solidFill>
      </dgm:spPr>
      <dgm:t>
        <a:bodyPr/>
        <a:lstStyle/>
        <a:p>
          <a:pPr algn="l"/>
          <a:r>
            <a:rPr lang="en-US" dirty="0" smtClean="0"/>
            <a:t>3. Apply adjusted loss factor individually to each loan pool</a:t>
          </a:r>
        </a:p>
      </dgm:t>
    </dgm:pt>
    <dgm:pt modelId="{F204B6E0-08F1-417B-A21C-D6614387BDF5}" type="parTrans" cxnId="{F152ECEC-9C0F-4632-857A-2FA93E571A29}">
      <dgm:prSet/>
      <dgm:spPr/>
      <dgm:t>
        <a:bodyPr/>
        <a:lstStyle/>
        <a:p>
          <a:endParaRPr lang="en-US"/>
        </a:p>
      </dgm:t>
    </dgm:pt>
    <dgm:pt modelId="{F554BF78-66E3-4D57-B193-0DEA0776123E}" type="sibTrans" cxnId="{F152ECEC-9C0F-4632-857A-2FA93E571A29}">
      <dgm:prSet/>
      <dgm:spPr/>
      <dgm:t>
        <a:bodyPr/>
        <a:lstStyle/>
        <a:p>
          <a:endParaRPr lang="en-US"/>
        </a:p>
      </dgm:t>
    </dgm:pt>
    <dgm:pt modelId="{72726D46-6CAA-4593-BEC6-2AD1CB97F512}" type="pres">
      <dgm:prSet presAssocID="{F2F3C2CE-58A5-4FFA-BE53-7ED1FCEB36E3}" presName="linear" presStyleCnt="0">
        <dgm:presLayoutVars>
          <dgm:animLvl val="lvl"/>
          <dgm:resizeHandles val="exact"/>
        </dgm:presLayoutVars>
      </dgm:prSet>
      <dgm:spPr/>
      <dgm:t>
        <a:bodyPr/>
        <a:lstStyle/>
        <a:p>
          <a:endParaRPr lang="en-US"/>
        </a:p>
      </dgm:t>
    </dgm:pt>
    <dgm:pt modelId="{B49AEA28-0792-4EEA-82A5-DC84C676E8F7}" type="pres">
      <dgm:prSet presAssocID="{B602B099-8483-42A5-B1AA-D3CFDEDA7B63}" presName="parentText" presStyleLbl="node1" presStyleIdx="0" presStyleCnt="3">
        <dgm:presLayoutVars>
          <dgm:chMax val="0"/>
          <dgm:bulletEnabled val="1"/>
        </dgm:presLayoutVars>
      </dgm:prSet>
      <dgm:spPr/>
      <dgm:t>
        <a:bodyPr/>
        <a:lstStyle/>
        <a:p>
          <a:endParaRPr lang="en-US"/>
        </a:p>
      </dgm:t>
    </dgm:pt>
    <dgm:pt modelId="{641F91DC-7838-4E17-B9AF-BC4C77700D04}" type="pres">
      <dgm:prSet presAssocID="{DD532260-7622-43CF-BCD8-6C82095B8ACA}" presName="spacer" presStyleCnt="0"/>
      <dgm:spPr/>
    </dgm:pt>
    <dgm:pt modelId="{D76D4993-3D05-4FF0-A117-F5B27A342811}" type="pres">
      <dgm:prSet presAssocID="{FC80D1A8-A32B-4C13-AD7F-7EFDB2EC635E}" presName="parentText" presStyleLbl="node1" presStyleIdx="1" presStyleCnt="3">
        <dgm:presLayoutVars>
          <dgm:chMax val="0"/>
          <dgm:bulletEnabled val="1"/>
        </dgm:presLayoutVars>
      </dgm:prSet>
      <dgm:spPr/>
      <dgm:t>
        <a:bodyPr/>
        <a:lstStyle/>
        <a:p>
          <a:endParaRPr lang="en-US"/>
        </a:p>
      </dgm:t>
    </dgm:pt>
    <dgm:pt modelId="{B7896D09-976E-42D9-964C-D6FC23BB6152}" type="pres">
      <dgm:prSet presAssocID="{88D47482-9FE3-4E88-9E9D-4FAE472FC601}" presName="spacer" presStyleCnt="0"/>
      <dgm:spPr/>
    </dgm:pt>
    <dgm:pt modelId="{21BF0396-0E46-4FF3-8565-356E0D3FDD9C}" type="pres">
      <dgm:prSet presAssocID="{EB29918D-1260-4706-BFAD-48D6FF16B35C}" presName="parentText" presStyleLbl="node1" presStyleIdx="2" presStyleCnt="3">
        <dgm:presLayoutVars>
          <dgm:chMax val="0"/>
          <dgm:bulletEnabled val="1"/>
        </dgm:presLayoutVars>
      </dgm:prSet>
      <dgm:spPr/>
      <dgm:t>
        <a:bodyPr/>
        <a:lstStyle/>
        <a:p>
          <a:endParaRPr lang="en-US"/>
        </a:p>
      </dgm:t>
    </dgm:pt>
  </dgm:ptLst>
  <dgm:cxnLst>
    <dgm:cxn modelId="{A48AC248-9A10-421B-913E-31EA001EE19F}" type="presOf" srcId="{F2F3C2CE-58A5-4FFA-BE53-7ED1FCEB36E3}" destId="{72726D46-6CAA-4593-BEC6-2AD1CB97F512}" srcOrd="0" destOrd="0" presId="urn:microsoft.com/office/officeart/2005/8/layout/vList2"/>
    <dgm:cxn modelId="{58C47C1A-AFF7-4980-A84F-A03E9FE71105}" type="presOf" srcId="{FC80D1A8-A32B-4C13-AD7F-7EFDB2EC635E}" destId="{D76D4993-3D05-4FF0-A117-F5B27A342811}" srcOrd="0" destOrd="0" presId="urn:microsoft.com/office/officeart/2005/8/layout/vList2"/>
    <dgm:cxn modelId="{C83C8170-CCC0-437E-9736-571643A5251F}" srcId="{F2F3C2CE-58A5-4FFA-BE53-7ED1FCEB36E3}" destId="{FC80D1A8-A32B-4C13-AD7F-7EFDB2EC635E}" srcOrd="1" destOrd="0" parTransId="{D38096D4-1CEC-46C8-8877-38FC25B4E35B}" sibTransId="{88D47482-9FE3-4E88-9E9D-4FAE472FC601}"/>
    <dgm:cxn modelId="{F152ECEC-9C0F-4632-857A-2FA93E571A29}" srcId="{F2F3C2CE-58A5-4FFA-BE53-7ED1FCEB36E3}" destId="{EB29918D-1260-4706-BFAD-48D6FF16B35C}" srcOrd="2" destOrd="0" parTransId="{F204B6E0-08F1-417B-A21C-D6614387BDF5}" sibTransId="{F554BF78-66E3-4D57-B193-0DEA0776123E}"/>
    <dgm:cxn modelId="{6DD32FFA-448C-4D85-B963-4F4D04B3483F}" srcId="{F2F3C2CE-58A5-4FFA-BE53-7ED1FCEB36E3}" destId="{B602B099-8483-42A5-B1AA-D3CFDEDA7B63}" srcOrd="0" destOrd="0" parTransId="{9C151160-7F3C-4AC7-A28B-B8F437AD5078}" sibTransId="{DD532260-7622-43CF-BCD8-6C82095B8ACA}"/>
    <dgm:cxn modelId="{D926EB8A-616B-48DA-BA8B-99D8AB6A02DC}" type="presOf" srcId="{B602B099-8483-42A5-B1AA-D3CFDEDA7B63}" destId="{B49AEA28-0792-4EEA-82A5-DC84C676E8F7}" srcOrd="0" destOrd="0" presId="urn:microsoft.com/office/officeart/2005/8/layout/vList2"/>
    <dgm:cxn modelId="{B8BAFDD1-B6B0-4757-8246-C0D43A714F09}" type="presOf" srcId="{EB29918D-1260-4706-BFAD-48D6FF16B35C}" destId="{21BF0396-0E46-4FF3-8565-356E0D3FDD9C}" srcOrd="0" destOrd="0" presId="urn:microsoft.com/office/officeart/2005/8/layout/vList2"/>
    <dgm:cxn modelId="{B4A1E27E-43BA-4ED0-9C84-CB7EB259E827}" type="presParOf" srcId="{72726D46-6CAA-4593-BEC6-2AD1CB97F512}" destId="{B49AEA28-0792-4EEA-82A5-DC84C676E8F7}" srcOrd="0" destOrd="0" presId="urn:microsoft.com/office/officeart/2005/8/layout/vList2"/>
    <dgm:cxn modelId="{7F59D884-3DB3-48C6-A3EB-8F207C64B1DD}" type="presParOf" srcId="{72726D46-6CAA-4593-BEC6-2AD1CB97F512}" destId="{641F91DC-7838-4E17-B9AF-BC4C77700D04}" srcOrd="1" destOrd="0" presId="urn:microsoft.com/office/officeart/2005/8/layout/vList2"/>
    <dgm:cxn modelId="{1ACF4B85-0A0A-464D-BE28-58ADB080C7C3}" type="presParOf" srcId="{72726D46-6CAA-4593-BEC6-2AD1CB97F512}" destId="{D76D4993-3D05-4FF0-A117-F5B27A342811}" srcOrd="2" destOrd="0" presId="urn:microsoft.com/office/officeart/2005/8/layout/vList2"/>
    <dgm:cxn modelId="{8126E865-49B1-4667-A6BE-31F6F41598E0}" type="presParOf" srcId="{72726D46-6CAA-4593-BEC6-2AD1CB97F512}" destId="{B7896D09-976E-42D9-964C-D6FC23BB6152}" srcOrd="3" destOrd="0" presId="urn:microsoft.com/office/officeart/2005/8/layout/vList2"/>
    <dgm:cxn modelId="{594C1893-F2AB-46BA-B803-463CA538C380}" type="presParOf" srcId="{72726D46-6CAA-4593-BEC6-2AD1CB97F512}" destId="{21BF0396-0E46-4FF3-8565-356E0D3FDD9C}"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AE1CB80-B730-484C-8465-F8A820249C7A}"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316C4AD4-6669-486C-A653-0F931C6D109E}">
      <dgm:prSet phldrT="[Text]"/>
      <dgm:spPr/>
      <dgm:t>
        <a:bodyPr/>
        <a:lstStyle/>
        <a:p>
          <a:r>
            <a:rPr lang="en-US" dirty="0" smtClean="0"/>
            <a:t>Unique business loans (material credit exposure)</a:t>
          </a:r>
          <a:endParaRPr lang="en-US" dirty="0"/>
        </a:p>
      </dgm:t>
    </dgm:pt>
    <dgm:pt modelId="{0FC6520C-5B61-4AF8-8D32-76EFEEE6ED49}" type="parTrans" cxnId="{24F66FA5-F017-46E8-ACA2-93D2E338EB2F}">
      <dgm:prSet/>
      <dgm:spPr/>
      <dgm:t>
        <a:bodyPr/>
        <a:lstStyle/>
        <a:p>
          <a:endParaRPr lang="en-US"/>
        </a:p>
      </dgm:t>
    </dgm:pt>
    <dgm:pt modelId="{BCDF9EBE-9264-437A-B10D-589701320C49}" type="sibTrans" cxnId="{24F66FA5-F017-46E8-ACA2-93D2E338EB2F}">
      <dgm:prSet/>
      <dgm:spPr/>
      <dgm:t>
        <a:bodyPr/>
        <a:lstStyle/>
        <a:p>
          <a:endParaRPr lang="en-US"/>
        </a:p>
      </dgm:t>
    </dgm:pt>
    <dgm:pt modelId="{7BBF9D7B-FEC9-4E04-9F3B-52734A3F8888}">
      <dgm:prSet/>
      <dgm:spPr/>
      <dgm:t>
        <a:bodyPr/>
        <a:lstStyle/>
        <a:p>
          <a:r>
            <a:rPr lang="en-US" dirty="0" smtClean="0"/>
            <a:t>Large business loans</a:t>
          </a:r>
        </a:p>
      </dgm:t>
    </dgm:pt>
    <dgm:pt modelId="{4C34BC30-0150-4747-A336-BC8872469EB6}" type="parTrans" cxnId="{ECDD685D-B409-4DEC-AF92-203634553C2F}">
      <dgm:prSet/>
      <dgm:spPr/>
      <dgm:t>
        <a:bodyPr/>
        <a:lstStyle/>
        <a:p>
          <a:endParaRPr lang="en-US"/>
        </a:p>
      </dgm:t>
    </dgm:pt>
    <dgm:pt modelId="{D9B0C773-BF4F-4F22-B309-F6F6D84C1323}" type="sibTrans" cxnId="{ECDD685D-B409-4DEC-AF92-203634553C2F}">
      <dgm:prSet/>
      <dgm:spPr/>
      <dgm:t>
        <a:bodyPr/>
        <a:lstStyle/>
        <a:p>
          <a:endParaRPr lang="en-US"/>
        </a:p>
      </dgm:t>
    </dgm:pt>
    <dgm:pt modelId="{BEA785DD-E112-40C1-B831-B145202F0A18}">
      <dgm:prSet/>
      <dgm:spPr/>
      <dgm:t>
        <a:bodyPr/>
        <a:lstStyle/>
        <a:p>
          <a:r>
            <a:rPr lang="en-US" dirty="0" smtClean="0"/>
            <a:t>Large agricultural loans</a:t>
          </a:r>
        </a:p>
      </dgm:t>
    </dgm:pt>
    <dgm:pt modelId="{314243D3-1016-4534-8C4C-DCEF5D961EF1}" type="parTrans" cxnId="{21826945-E662-4B51-8EF8-0EE9473F362E}">
      <dgm:prSet/>
      <dgm:spPr/>
      <dgm:t>
        <a:bodyPr/>
        <a:lstStyle/>
        <a:p>
          <a:endParaRPr lang="en-US"/>
        </a:p>
      </dgm:t>
    </dgm:pt>
    <dgm:pt modelId="{52A78992-AB49-4AA8-B9A5-928287EEF2B4}" type="sibTrans" cxnId="{21826945-E662-4B51-8EF8-0EE9473F362E}">
      <dgm:prSet/>
      <dgm:spPr/>
      <dgm:t>
        <a:bodyPr/>
        <a:lstStyle/>
        <a:p>
          <a:endParaRPr lang="en-US"/>
        </a:p>
      </dgm:t>
    </dgm:pt>
    <dgm:pt modelId="{0FD36B52-3695-4C2A-A5C2-161DF1A3E2F2}">
      <dgm:prSet/>
      <dgm:spPr/>
      <dgm:t>
        <a:bodyPr/>
        <a:lstStyle/>
        <a:p>
          <a:pPr algn="l"/>
          <a:r>
            <a:rPr lang="en-US" b="1" dirty="0" smtClean="0">
              <a:solidFill>
                <a:schemeClr val="bg1"/>
              </a:solidFill>
            </a:rPr>
            <a:t>Troubled Debt Restructured Loans</a:t>
          </a:r>
        </a:p>
      </dgm:t>
    </dgm:pt>
    <dgm:pt modelId="{37F1531D-3AB8-4AF8-980C-86370EED16D9}" type="parTrans" cxnId="{7CF6C513-7F9F-45C3-8EB5-34C8BF3C7224}">
      <dgm:prSet/>
      <dgm:spPr/>
      <dgm:t>
        <a:bodyPr/>
        <a:lstStyle/>
        <a:p>
          <a:endParaRPr lang="en-US"/>
        </a:p>
      </dgm:t>
    </dgm:pt>
    <dgm:pt modelId="{566BF9FC-E8FF-4209-BC91-2D50D15EABAC}" type="sibTrans" cxnId="{7CF6C513-7F9F-45C3-8EB5-34C8BF3C7224}">
      <dgm:prSet/>
      <dgm:spPr/>
      <dgm:t>
        <a:bodyPr/>
        <a:lstStyle/>
        <a:p>
          <a:endParaRPr lang="en-US"/>
        </a:p>
      </dgm:t>
    </dgm:pt>
    <dgm:pt modelId="{37A505FF-FF54-44C7-89D2-94C858087A03}" type="pres">
      <dgm:prSet presAssocID="{6AE1CB80-B730-484C-8465-F8A820249C7A}" presName="linear" presStyleCnt="0">
        <dgm:presLayoutVars>
          <dgm:animLvl val="lvl"/>
          <dgm:resizeHandles val="exact"/>
        </dgm:presLayoutVars>
      </dgm:prSet>
      <dgm:spPr/>
      <dgm:t>
        <a:bodyPr/>
        <a:lstStyle/>
        <a:p>
          <a:endParaRPr lang="en-US"/>
        </a:p>
      </dgm:t>
    </dgm:pt>
    <dgm:pt modelId="{31676418-F5BA-4E43-8AA3-4C639B9BE896}" type="pres">
      <dgm:prSet presAssocID="{316C4AD4-6669-486C-A653-0F931C6D109E}" presName="parentText" presStyleLbl="node1" presStyleIdx="0" presStyleCnt="4">
        <dgm:presLayoutVars>
          <dgm:chMax val="0"/>
          <dgm:bulletEnabled val="1"/>
        </dgm:presLayoutVars>
      </dgm:prSet>
      <dgm:spPr/>
      <dgm:t>
        <a:bodyPr/>
        <a:lstStyle/>
        <a:p>
          <a:endParaRPr lang="en-US"/>
        </a:p>
      </dgm:t>
    </dgm:pt>
    <dgm:pt modelId="{9CC07767-2E1D-45D7-B45D-0F9E528B5B54}" type="pres">
      <dgm:prSet presAssocID="{BCDF9EBE-9264-437A-B10D-589701320C49}" presName="spacer" presStyleCnt="0"/>
      <dgm:spPr/>
    </dgm:pt>
    <dgm:pt modelId="{8CB0B665-E6B5-4779-BEE5-6A623F1B40AD}" type="pres">
      <dgm:prSet presAssocID="{7BBF9D7B-FEC9-4E04-9F3B-52734A3F8888}" presName="parentText" presStyleLbl="node1" presStyleIdx="1" presStyleCnt="4">
        <dgm:presLayoutVars>
          <dgm:chMax val="0"/>
          <dgm:bulletEnabled val="1"/>
        </dgm:presLayoutVars>
      </dgm:prSet>
      <dgm:spPr/>
      <dgm:t>
        <a:bodyPr/>
        <a:lstStyle/>
        <a:p>
          <a:endParaRPr lang="en-US"/>
        </a:p>
      </dgm:t>
    </dgm:pt>
    <dgm:pt modelId="{0112C7BF-A7D6-4F66-A062-1DBE18236697}" type="pres">
      <dgm:prSet presAssocID="{D9B0C773-BF4F-4F22-B309-F6F6D84C1323}" presName="spacer" presStyleCnt="0"/>
      <dgm:spPr/>
    </dgm:pt>
    <dgm:pt modelId="{57C56266-F36F-4BB9-A875-A2AACDFC9A00}" type="pres">
      <dgm:prSet presAssocID="{BEA785DD-E112-40C1-B831-B145202F0A18}" presName="parentText" presStyleLbl="node1" presStyleIdx="2" presStyleCnt="4">
        <dgm:presLayoutVars>
          <dgm:chMax val="0"/>
          <dgm:bulletEnabled val="1"/>
        </dgm:presLayoutVars>
      </dgm:prSet>
      <dgm:spPr/>
      <dgm:t>
        <a:bodyPr/>
        <a:lstStyle/>
        <a:p>
          <a:endParaRPr lang="en-US"/>
        </a:p>
      </dgm:t>
    </dgm:pt>
    <dgm:pt modelId="{362D888B-EA9C-44FC-A682-12C417B748C3}" type="pres">
      <dgm:prSet presAssocID="{52A78992-AB49-4AA8-B9A5-928287EEF2B4}" presName="spacer" presStyleCnt="0"/>
      <dgm:spPr/>
    </dgm:pt>
    <dgm:pt modelId="{C3B9F93D-6D7E-497B-8B48-AC13E2141643}" type="pres">
      <dgm:prSet presAssocID="{0FD36B52-3695-4C2A-A5C2-161DF1A3E2F2}" presName="parentText" presStyleLbl="node1" presStyleIdx="3" presStyleCnt="4">
        <dgm:presLayoutVars>
          <dgm:chMax val="0"/>
          <dgm:bulletEnabled val="1"/>
        </dgm:presLayoutVars>
      </dgm:prSet>
      <dgm:spPr/>
      <dgm:t>
        <a:bodyPr/>
        <a:lstStyle/>
        <a:p>
          <a:endParaRPr lang="en-US"/>
        </a:p>
      </dgm:t>
    </dgm:pt>
  </dgm:ptLst>
  <dgm:cxnLst>
    <dgm:cxn modelId="{21826945-E662-4B51-8EF8-0EE9473F362E}" srcId="{6AE1CB80-B730-484C-8465-F8A820249C7A}" destId="{BEA785DD-E112-40C1-B831-B145202F0A18}" srcOrd="2" destOrd="0" parTransId="{314243D3-1016-4534-8C4C-DCEF5D961EF1}" sibTransId="{52A78992-AB49-4AA8-B9A5-928287EEF2B4}"/>
    <dgm:cxn modelId="{3EBD9A3B-4633-43BA-A69C-C4E3E89B6278}" type="presOf" srcId="{6AE1CB80-B730-484C-8465-F8A820249C7A}" destId="{37A505FF-FF54-44C7-89D2-94C858087A03}" srcOrd="0" destOrd="0" presId="urn:microsoft.com/office/officeart/2005/8/layout/vList2"/>
    <dgm:cxn modelId="{7CF6C513-7F9F-45C3-8EB5-34C8BF3C7224}" srcId="{6AE1CB80-B730-484C-8465-F8A820249C7A}" destId="{0FD36B52-3695-4C2A-A5C2-161DF1A3E2F2}" srcOrd="3" destOrd="0" parTransId="{37F1531D-3AB8-4AF8-980C-86370EED16D9}" sibTransId="{566BF9FC-E8FF-4209-BC91-2D50D15EABAC}"/>
    <dgm:cxn modelId="{72FB5434-F7F4-42B2-9882-48ED78070187}" type="presOf" srcId="{BEA785DD-E112-40C1-B831-B145202F0A18}" destId="{57C56266-F36F-4BB9-A875-A2AACDFC9A00}" srcOrd="0" destOrd="0" presId="urn:microsoft.com/office/officeart/2005/8/layout/vList2"/>
    <dgm:cxn modelId="{71DFD414-658C-4936-987A-30AE5544BDA3}" type="presOf" srcId="{0FD36B52-3695-4C2A-A5C2-161DF1A3E2F2}" destId="{C3B9F93D-6D7E-497B-8B48-AC13E2141643}" srcOrd="0" destOrd="0" presId="urn:microsoft.com/office/officeart/2005/8/layout/vList2"/>
    <dgm:cxn modelId="{72FEF143-289A-4864-B3CA-EA588C499844}" type="presOf" srcId="{316C4AD4-6669-486C-A653-0F931C6D109E}" destId="{31676418-F5BA-4E43-8AA3-4C639B9BE896}" srcOrd="0" destOrd="0" presId="urn:microsoft.com/office/officeart/2005/8/layout/vList2"/>
    <dgm:cxn modelId="{37393855-76BE-455D-B733-30FF7BFE0826}" type="presOf" srcId="{7BBF9D7B-FEC9-4E04-9F3B-52734A3F8888}" destId="{8CB0B665-E6B5-4779-BEE5-6A623F1B40AD}" srcOrd="0" destOrd="0" presId="urn:microsoft.com/office/officeart/2005/8/layout/vList2"/>
    <dgm:cxn modelId="{24F66FA5-F017-46E8-ACA2-93D2E338EB2F}" srcId="{6AE1CB80-B730-484C-8465-F8A820249C7A}" destId="{316C4AD4-6669-486C-A653-0F931C6D109E}" srcOrd="0" destOrd="0" parTransId="{0FC6520C-5B61-4AF8-8D32-76EFEEE6ED49}" sibTransId="{BCDF9EBE-9264-437A-B10D-589701320C49}"/>
    <dgm:cxn modelId="{ECDD685D-B409-4DEC-AF92-203634553C2F}" srcId="{6AE1CB80-B730-484C-8465-F8A820249C7A}" destId="{7BBF9D7B-FEC9-4E04-9F3B-52734A3F8888}" srcOrd="1" destOrd="0" parTransId="{4C34BC30-0150-4747-A336-BC8872469EB6}" sibTransId="{D9B0C773-BF4F-4F22-B309-F6F6D84C1323}"/>
    <dgm:cxn modelId="{747BC04B-DC50-4220-992D-DA1CEBCF2A76}" type="presParOf" srcId="{37A505FF-FF54-44C7-89D2-94C858087A03}" destId="{31676418-F5BA-4E43-8AA3-4C639B9BE896}" srcOrd="0" destOrd="0" presId="urn:microsoft.com/office/officeart/2005/8/layout/vList2"/>
    <dgm:cxn modelId="{443E1465-B7CD-4EB4-ABBD-26C25D68DB03}" type="presParOf" srcId="{37A505FF-FF54-44C7-89D2-94C858087A03}" destId="{9CC07767-2E1D-45D7-B45D-0F9E528B5B54}" srcOrd="1" destOrd="0" presId="urn:microsoft.com/office/officeart/2005/8/layout/vList2"/>
    <dgm:cxn modelId="{E1BA2B3E-2047-4ED5-8FCC-64AEBA0B30FE}" type="presParOf" srcId="{37A505FF-FF54-44C7-89D2-94C858087A03}" destId="{8CB0B665-E6B5-4779-BEE5-6A623F1B40AD}" srcOrd="2" destOrd="0" presId="urn:microsoft.com/office/officeart/2005/8/layout/vList2"/>
    <dgm:cxn modelId="{138569AD-8DD5-4988-A48C-28CF679AA7BF}" type="presParOf" srcId="{37A505FF-FF54-44C7-89D2-94C858087A03}" destId="{0112C7BF-A7D6-4F66-A062-1DBE18236697}" srcOrd="3" destOrd="0" presId="urn:microsoft.com/office/officeart/2005/8/layout/vList2"/>
    <dgm:cxn modelId="{3F4A4598-F035-478E-8EE8-5A5851BDACEC}" type="presParOf" srcId="{37A505FF-FF54-44C7-89D2-94C858087A03}" destId="{57C56266-F36F-4BB9-A875-A2AACDFC9A00}" srcOrd="4" destOrd="0" presId="urn:microsoft.com/office/officeart/2005/8/layout/vList2"/>
    <dgm:cxn modelId="{D9E9020C-4B73-4E95-9386-211499A2BCDA}" type="presParOf" srcId="{37A505FF-FF54-44C7-89D2-94C858087A03}" destId="{362D888B-EA9C-44FC-A682-12C417B748C3}" srcOrd="5" destOrd="0" presId="urn:microsoft.com/office/officeart/2005/8/layout/vList2"/>
    <dgm:cxn modelId="{38446DC4-9A8C-430C-B5AD-200CE6A07ED5}" type="presParOf" srcId="{37A505FF-FF54-44C7-89D2-94C858087A03}" destId="{C3B9F93D-6D7E-497B-8B48-AC13E2141643}"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AE1CB80-B730-484C-8465-F8A820249C7A}" type="doc">
      <dgm:prSet loTypeId="urn:microsoft.com/office/officeart/2005/8/layout/vList2" loCatId="list" qsTypeId="urn:microsoft.com/office/officeart/2005/8/quickstyle/simple5" qsCatId="simple" csTypeId="urn:microsoft.com/office/officeart/2005/8/colors/colorful2" csCatId="colorful" phldr="1"/>
      <dgm:spPr/>
      <dgm:t>
        <a:bodyPr/>
        <a:lstStyle/>
        <a:p>
          <a:endParaRPr lang="en-US"/>
        </a:p>
      </dgm:t>
    </dgm:pt>
    <dgm:pt modelId="{316C4AD4-6669-486C-A653-0F931C6D109E}">
      <dgm:prSet phldrT="[Text]" custT="1"/>
      <dgm:spPr/>
      <dgm:t>
        <a:bodyPr/>
        <a:lstStyle/>
        <a:p>
          <a:r>
            <a:rPr lang="en-US" sz="2400" dirty="0" smtClean="0"/>
            <a:t>Present Value of expected future cash flows discounted at the loan’s effective interest rate</a:t>
          </a:r>
          <a:endParaRPr lang="en-US" sz="2400" dirty="0"/>
        </a:p>
      </dgm:t>
    </dgm:pt>
    <dgm:pt modelId="{0FC6520C-5B61-4AF8-8D32-76EFEEE6ED49}" type="parTrans" cxnId="{24F66FA5-F017-46E8-ACA2-93D2E338EB2F}">
      <dgm:prSet/>
      <dgm:spPr/>
      <dgm:t>
        <a:bodyPr/>
        <a:lstStyle/>
        <a:p>
          <a:endParaRPr lang="en-US"/>
        </a:p>
      </dgm:t>
    </dgm:pt>
    <dgm:pt modelId="{BCDF9EBE-9264-437A-B10D-589701320C49}" type="sibTrans" cxnId="{24F66FA5-F017-46E8-ACA2-93D2E338EB2F}">
      <dgm:prSet/>
      <dgm:spPr/>
      <dgm:t>
        <a:bodyPr/>
        <a:lstStyle/>
        <a:p>
          <a:endParaRPr lang="en-US"/>
        </a:p>
      </dgm:t>
    </dgm:pt>
    <dgm:pt modelId="{7BBF9D7B-FEC9-4E04-9F3B-52734A3F8888}">
      <dgm:prSet custT="1"/>
      <dgm:spPr/>
      <dgm:t>
        <a:bodyPr/>
        <a:lstStyle/>
        <a:p>
          <a:r>
            <a:rPr lang="en-US" sz="2400" dirty="0" smtClean="0"/>
            <a:t>Fair Value of collateral (for collateral dependent loans)  </a:t>
          </a:r>
        </a:p>
      </dgm:t>
    </dgm:pt>
    <dgm:pt modelId="{4C34BC30-0150-4747-A336-BC8872469EB6}" type="parTrans" cxnId="{ECDD685D-B409-4DEC-AF92-203634553C2F}">
      <dgm:prSet/>
      <dgm:spPr/>
      <dgm:t>
        <a:bodyPr/>
        <a:lstStyle/>
        <a:p>
          <a:endParaRPr lang="en-US"/>
        </a:p>
      </dgm:t>
    </dgm:pt>
    <dgm:pt modelId="{D9B0C773-BF4F-4F22-B309-F6F6D84C1323}" type="sibTrans" cxnId="{ECDD685D-B409-4DEC-AF92-203634553C2F}">
      <dgm:prSet/>
      <dgm:spPr/>
      <dgm:t>
        <a:bodyPr/>
        <a:lstStyle/>
        <a:p>
          <a:endParaRPr lang="en-US"/>
        </a:p>
      </dgm:t>
    </dgm:pt>
    <dgm:pt modelId="{BEA785DD-E112-40C1-B831-B145202F0A18}">
      <dgm:prSet custT="1"/>
      <dgm:spPr/>
      <dgm:t>
        <a:bodyPr/>
        <a:lstStyle/>
        <a:p>
          <a:r>
            <a:rPr lang="en-US" sz="2400" dirty="0" smtClean="0"/>
            <a:t>Market Value of collateral (observable)</a:t>
          </a:r>
        </a:p>
      </dgm:t>
    </dgm:pt>
    <dgm:pt modelId="{314243D3-1016-4534-8C4C-DCEF5D961EF1}" type="parTrans" cxnId="{21826945-E662-4B51-8EF8-0EE9473F362E}">
      <dgm:prSet/>
      <dgm:spPr/>
      <dgm:t>
        <a:bodyPr/>
        <a:lstStyle/>
        <a:p>
          <a:endParaRPr lang="en-US"/>
        </a:p>
      </dgm:t>
    </dgm:pt>
    <dgm:pt modelId="{52A78992-AB49-4AA8-B9A5-928287EEF2B4}" type="sibTrans" cxnId="{21826945-E662-4B51-8EF8-0EE9473F362E}">
      <dgm:prSet/>
      <dgm:spPr/>
      <dgm:t>
        <a:bodyPr/>
        <a:lstStyle/>
        <a:p>
          <a:endParaRPr lang="en-US"/>
        </a:p>
      </dgm:t>
    </dgm:pt>
    <dgm:pt modelId="{37A505FF-FF54-44C7-89D2-94C858087A03}" type="pres">
      <dgm:prSet presAssocID="{6AE1CB80-B730-484C-8465-F8A820249C7A}" presName="linear" presStyleCnt="0">
        <dgm:presLayoutVars>
          <dgm:animLvl val="lvl"/>
          <dgm:resizeHandles val="exact"/>
        </dgm:presLayoutVars>
      </dgm:prSet>
      <dgm:spPr/>
      <dgm:t>
        <a:bodyPr/>
        <a:lstStyle/>
        <a:p>
          <a:endParaRPr lang="en-US"/>
        </a:p>
      </dgm:t>
    </dgm:pt>
    <dgm:pt modelId="{31676418-F5BA-4E43-8AA3-4C639B9BE896}" type="pres">
      <dgm:prSet presAssocID="{316C4AD4-6669-486C-A653-0F931C6D109E}" presName="parentText" presStyleLbl="node1" presStyleIdx="0" presStyleCnt="3" custScaleY="116222">
        <dgm:presLayoutVars>
          <dgm:chMax val="0"/>
          <dgm:bulletEnabled val="1"/>
        </dgm:presLayoutVars>
      </dgm:prSet>
      <dgm:spPr/>
      <dgm:t>
        <a:bodyPr/>
        <a:lstStyle/>
        <a:p>
          <a:endParaRPr lang="en-US"/>
        </a:p>
      </dgm:t>
    </dgm:pt>
    <dgm:pt modelId="{9CC07767-2E1D-45D7-B45D-0F9E528B5B54}" type="pres">
      <dgm:prSet presAssocID="{BCDF9EBE-9264-437A-B10D-589701320C49}" presName="spacer" presStyleCnt="0"/>
      <dgm:spPr/>
      <dgm:t>
        <a:bodyPr/>
        <a:lstStyle/>
        <a:p>
          <a:endParaRPr lang="en-US"/>
        </a:p>
      </dgm:t>
    </dgm:pt>
    <dgm:pt modelId="{8CB0B665-E6B5-4779-BEE5-6A623F1B40AD}" type="pres">
      <dgm:prSet presAssocID="{7BBF9D7B-FEC9-4E04-9F3B-52734A3F8888}" presName="parentText" presStyleLbl="node1" presStyleIdx="1" presStyleCnt="3">
        <dgm:presLayoutVars>
          <dgm:chMax val="0"/>
          <dgm:bulletEnabled val="1"/>
        </dgm:presLayoutVars>
      </dgm:prSet>
      <dgm:spPr/>
      <dgm:t>
        <a:bodyPr/>
        <a:lstStyle/>
        <a:p>
          <a:endParaRPr lang="en-US"/>
        </a:p>
      </dgm:t>
    </dgm:pt>
    <dgm:pt modelId="{0112C7BF-A7D6-4F66-A062-1DBE18236697}" type="pres">
      <dgm:prSet presAssocID="{D9B0C773-BF4F-4F22-B309-F6F6D84C1323}" presName="spacer" presStyleCnt="0"/>
      <dgm:spPr/>
      <dgm:t>
        <a:bodyPr/>
        <a:lstStyle/>
        <a:p>
          <a:endParaRPr lang="en-US"/>
        </a:p>
      </dgm:t>
    </dgm:pt>
    <dgm:pt modelId="{57C56266-F36F-4BB9-A875-A2AACDFC9A00}" type="pres">
      <dgm:prSet presAssocID="{BEA785DD-E112-40C1-B831-B145202F0A18}" presName="parentText" presStyleLbl="node1" presStyleIdx="2" presStyleCnt="3">
        <dgm:presLayoutVars>
          <dgm:chMax val="0"/>
          <dgm:bulletEnabled val="1"/>
        </dgm:presLayoutVars>
      </dgm:prSet>
      <dgm:spPr/>
      <dgm:t>
        <a:bodyPr/>
        <a:lstStyle/>
        <a:p>
          <a:endParaRPr lang="en-US"/>
        </a:p>
      </dgm:t>
    </dgm:pt>
  </dgm:ptLst>
  <dgm:cxnLst>
    <dgm:cxn modelId="{21826945-E662-4B51-8EF8-0EE9473F362E}" srcId="{6AE1CB80-B730-484C-8465-F8A820249C7A}" destId="{BEA785DD-E112-40C1-B831-B145202F0A18}" srcOrd="2" destOrd="0" parTransId="{314243D3-1016-4534-8C4C-DCEF5D961EF1}" sibTransId="{52A78992-AB49-4AA8-B9A5-928287EEF2B4}"/>
    <dgm:cxn modelId="{045D5695-E73E-49A9-AB29-CAF3EC001935}" type="presOf" srcId="{7BBF9D7B-FEC9-4E04-9F3B-52734A3F8888}" destId="{8CB0B665-E6B5-4779-BEE5-6A623F1B40AD}" srcOrd="0" destOrd="0" presId="urn:microsoft.com/office/officeart/2005/8/layout/vList2"/>
    <dgm:cxn modelId="{24F66FA5-F017-46E8-ACA2-93D2E338EB2F}" srcId="{6AE1CB80-B730-484C-8465-F8A820249C7A}" destId="{316C4AD4-6669-486C-A653-0F931C6D109E}" srcOrd="0" destOrd="0" parTransId="{0FC6520C-5B61-4AF8-8D32-76EFEEE6ED49}" sibTransId="{BCDF9EBE-9264-437A-B10D-589701320C49}"/>
    <dgm:cxn modelId="{ECDD685D-B409-4DEC-AF92-203634553C2F}" srcId="{6AE1CB80-B730-484C-8465-F8A820249C7A}" destId="{7BBF9D7B-FEC9-4E04-9F3B-52734A3F8888}" srcOrd="1" destOrd="0" parTransId="{4C34BC30-0150-4747-A336-BC8872469EB6}" sibTransId="{D9B0C773-BF4F-4F22-B309-F6F6D84C1323}"/>
    <dgm:cxn modelId="{7D1E6418-12F0-433B-84E6-17B9B8091E43}" type="presOf" srcId="{BEA785DD-E112-40C1-B831-B145202F0A18}" destId="{57C56266-F36F-4BB9-A875-A2AACDFC9A00}" srcOrd="0" destOrd="0" presId="urn:microsoft.com/office/officeart/2005/8/layout/vList2"/>
    <dgm:cxn modelId="{D04635EA-DD23-49E1-BBB9-FF8DF44EAF51}" type="presOf" srcId="{316C4AD4-6669-486C-A653-0F931C6D109E}" destId="{31676418-F5BA-4E43-8AA3-4C639B9BE896}" srcOrd="0" destOrd="0" presId="urn:microsoft.com/office/officeart/2005/8/layout/vList2"/>
    <dgm:cxn modelId="{DE78D8DE-FAE6-48DB-B448-02319ECCBF9E}" type="presOf" srcId="{6AE1CB80-B730-484C-8465-F8A820249C7A}" destId="{37A505FF-FF54-44C7-89D2-94C858087A03}" srcOrd="0" destOrd="0" presId="urn:microsoft.com/office/officeart/2005/8/layout/vList2"/>
    <dgm:cxn modelId="{A9D50001-2409-4912-A7E0-C702100D40CE}" type="presParOf" srcId="{37A505FF-FF54-44C7-89D2-94C858087A03}" destId="{31676418-F5BA-4E43-8AA3-4C639B9BE896}" srcOrd="0" destOrd="0" presId="urn:microsoft.com/office/officeart/2005/8/layout/vList2"/>
    <dgm:cxn modelId="{56ACC3C3-D573-400F-BF8A-A11516CDC2D6}" type="presParOf" srcId="{37A505FF-FF54-44C7-89D2-94C858087A03}" destId="{9CC07767-2E1D-45D7-B45D-0F9E528B5B54}" srcOrd="1" destOrd="0" presId="urn:microsoft.com/office/officeart/2005/8/layout/vList2"/>
    <dgm:cxn modelId="{7568738E-793B-4F92-98C8-8F477A8D394D}" type="presParOf" srcId="{37A505FF-FF54-44C7-89D2-94C858087A03}" destId="{8CB0B665-E6B5-4779-BEE5-6A623F1B40AD}" srcOrd="2" destOrd="0" presId="urn:microsoft.com/office/officeart/2005/8/layout/vList2"/>
    <dgm:cxn modelId="{2F788688-F789-453D-8905-468BD5D3E95A}" type="presParOf" srcId="{37A505FF-FF54-44C7-89D2-94C858087A03}" destId="{0112C7BF-A7D6-4F66-A062-1DBE18236697}" srcOrd="3" destOrd="0" presId="urn:microsoft.com/office/officeart/2005/8/layout/vList2"/>
    <dgm:cxn modelId="{740EC9D8-4406-4B9B-B49A-5885C86EA0FF}" type="presParOf" srcId="{37A505FF-FF54-44C7-89D2-94C858087A03}" destId="{57C56266-F36F-4BB9-A875-A2AACDFC9A00}"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02EA059-F4DD-4071-9F63-68A0BD0E27C4}"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C19C9F51-4BCC-4FC7-87E2-6BB08C44C620}">
      <dgm:prSet/>
      <dgm:spPr>
        <a:scene3d>
          <a:camera prst="orthographicFront">
            <a:rot lat="0" lon="0" rev="0"/>
          </a:camera>
          <a:lightRig rig="morning" dir="t">
            <a:rot lat="0" lon="0" rev="4200000"/>
          </a:lightRig>
        </a:scene3d>
      </dgm:spPr>
      <dgm:t>
        <a:bodyPr/>
        <a:lstStyle/>
        <a:p>
          <a:r>
            <a:rPr lang="en-US" dirty="0" smtClean="0"/>
            <a:t>Other factors as appropriate for the loan type. </a:t>
          </a:r>
        </a:p>
      </dgm:t>
    </dgm:pt>
    <dgm:pt modelId="{B5A29E91-8936-4EBF-88B1-7CD1ADB35E4C}" type="sibTrans" cxnId="{2D507ADA-F689-4C4A-A111-B79757EA2421}">
      <dgm:prSet/>
      <dgm:spPr/>
      <dgm:t>
        <a:bodyPr/>
        <a:lstStyle/>
        <a:p>
          <a:endParaRPr lang="en-US"/>
        </a:p>
      </dgm:t>
    </dgm:pt>
    <dgm:pt modelId="{B974D74C-29C1-4469-BC26-7982A33DCC2E}" type="parTrans" cxnId="{2D507ADA-F689-4C4A-A111-B79757EA2421}">
      <dgm:prSet/>
      <dgm:spPr/>
      <dgm:t>
        <a:bodyPr/>
        <a:lstStyle/>
        <a:p>
          <a:endParaRPr lang="en-US"/>
        </a:p>
      </dgm:t>
    </dgm:pt>
    <dgm:pt modelId="{C04F4C9D-D2C0-4DA6-AE5D-470911495E08}">
      <dgm:prSet/>
      <dgm:spPr>
        <a:scene3d>
          <a:camera prst="orthographicFront">
            <a:rot lat="0" lon="0" rev="0"/>
          </a:camera>
          <a:lightRig rig="morning" dir="t">
            <a:rot lat="0" lon="0" rev="4200000"/>
          </a:lightRig>
        </a:scene3d>
      </dgm:spPr>
      <dgm:t>
        <a:bodyPr/>
        <a:lstStyle/>
        <a:p>
          <a:r>
            <a:rPr lang="en-US" dirty="0" smtClean="0"/>
            <a:t>Confidence in the credit union’s lien or security position </a:t>
          </a:r>
        </a:p>
      </dgm:t>
    </dgm:pt>
    <dgm:pt modelId="{9C00FAC9-5F46-4446-A008-47C6B1B3A02A}" type="sibTrans" cxnId="{BC658CBD-AE1B-4421-A236-8AB1ADC8DCC5}">
      <dgm:prSet/>
      <dgm:spPr/>
      <dgm:t>
        <a:bodyPr/>
        <a:lstStyle/>
        <a:p>
          <a:endParaRPr lang="en-US"/>
        </a:p>
      </dgm:t>
    </dgm:pt>
    <dgm:pt modelId="{3877E85A-C26E-4EBE-AD1B-3BD25C334F82}" type="parTrans" cxnId="{BC658CBD-AE1B-4421-A236-8AB1ADC8DCC5}">
      <dgm:prSet/>
      <dgm:spPr/>
      <dgm:t>
        <a:bodyPr/>
        <a:lstStyle/>
        <a:p>
          <a:endParaRPr lang="en-US"/>
        </a:p>
      </dgm:t>
    </dgm:pt>
    <dgm:pt modelId="{521D8D0D-F8E7-4641-865A-3C1F2179B8A5}">
      <dgm:prSet/>
      <dgm:spPr>
        <a:scene3d>
          <a:camera prst="orthographicFront">
            <a:rot lat="0" lon="0" rev="0"/>
          </a:camera>
          <a:lightRig rig="morning" dir="t">
            <a:rot lat="0" lon="0" rev="4200000"/>
          </a:lightRig>
        </a:scene3d>
      </dgm:spPr>
      <dgm:t>
        <a:bodyPr/>
        <a:lstStyle/>
        <a:p>
          <a:r>
            <a:rPr lang="en-US" dirty="0" smtClean="0"/>
            <a:t>Historical losses on similar loans;</a:t>
          </a:r>
        </a:p>
      </dgm:t>
    </dgm:pt>
    <dgm:pt modelId="{69B9F4CF-6713-4B36-A764-AC5FE74F4492}" type="sibTrans" cxnId="{69CB4DDD-90A4-4A71-BF03-480A5E4CA548}">
      <dgm:prSet/>
      <dgm:spPr/>
      <dgm:t>
        <a:bodyPr/>
        <a:lstStyle/>
        <a:p>
          <a:endParaRPr lang="en-US"/>
        </a:p>
      </dgm:t>
    </dgm:pt>
    <dgm:pt modelId="{B8769447-AF07-467E-8402-78633EE4EEA5}" type="parTrans" cxnId="{69CB4DDD-90A4-4A71-BF03-480A5E4CA548}">
      <dgm:prSet/>
      <dgm:spPr/>
      <dgm:t>
        <a:bodyPr/>
        <a:lstStyle/>
        <a:p>
          <a:endParaRPr lang="en-US"/>
        </a:p>
      </dgm:t>
    </dgm:pt>
    <dgm:pt modelId="{8CBB6756-9B8F-405A-B589-407006B11902}">
      <dgm:prSet/>
      <dgm:spPr>
        <a:scene3d>
          <a:camera prst="orthographicFront">
            <a:rot lat="0" lon="0" rev="0"/>
          </a:camera>
          <a:lightRig rig="morning" dir="t">
            <a:rot lat="0" lon="0" rev="4200000"/>
          </a:lightRig>
        </a:scene3d>
      </dgm:spPr>
      <dgm:t>
        <a:bodyPr/>
        <a:lstStyle/>
        <a:p>
          <a:r>
            <a:rPr lang="en-US" dirty="0" smtClean="0"/>
            <a:t>Date of the inspection of the collateral;</a:t>
          </a:r>
        </a:p>
      </dgm:t>
    </dgm:pt>
    <dgm:pt modelId="{EC9D2E81-DCCA-4779-B0AC-81EAD851755E}" type="sibTrans" cxnId="{6508C634-6587-4C3F-B5C7-58DD6A742F60}">
      <dgm:prSet/>
      <dgm:spPr/>
      <dgm:t>
        <a:bodyPr/>
        <a:lstStyle/>
        <a:p>
          <a:endParaRPr lang="en-US"/>
        </a:p>
      </dgm:t>
    </dgm:pt>
    <dgm:pt modelId="{44E635F6-ACD6-4B25-BD47-EE6FFAB0AEF1}" type="parTrans" cxnId="{6508C634-6587-4C3F-B5C7-58DD6A742F60}">
      <dgm:prSet/>
      <dgm:spPr/>
      <dgm:t>
        <a:bodyPr/>
        <a:lstStyle/>
        <a:p>
          <a:endParaRPr lang="en-US"/>
        </a:p>
      </dgm:t>
    </dgm:pt>
    <dgm:pt modelId="{722970CA-82D0-4A2C-9A86-CBD00B7CFEA2}">
      <dgm:prSet/>
      <dgm:spPr>
        <a:scene3d>
          <a:camera prst="orthographicFront">
            <a:rot lat="0" lon="0" rev="0"/>
          </a:camera>
          <a:lightRig rig="morning" dir="t">
            <a:rot lat="0" lon="0" rev="4200000"/>
          </a:lightRig>
        </a:scene3d>
      </dgm:spPr>
      <dgm:t>
        <a:bodyPr/>
        <a:lstStyle/>
        <a:p>
          <a:r>
            <a:rPr lang="en-US" dirty="0" smtClean="0"/>
            <a:t>Reliability and date of the appraisal or other valuation;</a:t>
          </a:r>
        </a:p>
      </dgm:t>
    </dgm:pt>
    <dgm:pt modelId="{992F5224-AD16-4066-AD63-76145842C246}" type="sibTrans" cxnId="{5789D89B-62F1-44EF-843A-01AF87DDB28C}">
      <dgm:prSet/>
      <dgm:spPr/>
      <dgm:t>
        <a:bodyPr/>
        <a:lstStyle/>
        <a:p>
          <a:endParaRPr lang="en-US"/>
        </a:p>
      </dgm:t>
    </dgm:pt>
    <dgm:pt modelId="{8EAAC423-48E3-4DD3-8FD7-06BFF631A13E}" type="parTrans" cxnId="{5789D89B-62F1-44EF-843A-01AF87DDB28C}">
      <dgm:prSet/>
      <dgm:spPr/>
      <dgm:t>
        <a:bodyPr/>
        <a:lstStyle/>
        <a:p>
          <a:endParaRPr lang="en-US"/>
        </a:p>
      </dgm:t>
    </dgm:pt>
    <dgm:pt modelId="{BA244CB0-439B-4AAD-B20B-42EFFE9092E1}">
      <dgm:prSet phldrT="[Text]" custT="1"/>
      <dgm:spPr>
        <a:scene3d>
          <a:camera prst="orthographicFront">
            <a:rot lat="0" lon="0" rev="0"/>
          </a:camera>
          <a:lightRig rig="morning" dir="t">
            <a:rot lat="0" lon="0" rev="4200000"/>
          </a:lightRig>
        </a:scene3d>
      </dgm:spPr>
      <dgm:t>
        <a:bodyPr/>
        <a:lstStyle/>
        <a:p>
          <a:r>
            <a:rPr lang="en-US" sz="2500" dirty="0" smtClean="0"/>
            <a:t>Volatility of the market value of the collateral;</a:t>
          </a:r>
          <a:endParaRPr lang="en-US" sz="2500" dirty="0"/>
        </a:p>
      </dgm:t>
    </dgm:pt>
    <dgm:pt modelId="{55DC3E05-B46A-4FA8-9A66-A9147A1EA76E}" type="sibTrans" cxnId="{8CA040C4-1224-4AE9-B333-5A6AD359109D}">
      <dgm:prSet/>
      <dgm:spPr/>
      <dgm:t>
        <a:bodyPr/>
        <a:lstStyle/>
        <a:p>
          <a:endParaRPr lang="en-US"/>
        </a:p>
      </dgm:t>
    </dgm:pt>
    <dgm:pt modelId="{7B00A48E-5119-46E4-B78B-08DF480F3CBA}" type="parTrans" cxnId="{8CA040C4-1224-4AE9-B333-5A6AD359109D}">
      <dgm:prSet/>
      <dgm:spPr/>
      <dgm:t>
        <a:bodyPr/>
        <a:lstStyle/>
        <a:p>
          <a:endParaRPr lang="en-US"/>
        </a:p>
      </dgm:t>
    </dgm:pt>
    <dgm:pt modelId="{3FFD41AF-7DA4-46C3-84AA-2271CF3BCBD5}" type="pres">
      <dgm:prSet presAssocID="{202EA059-F4DD-4071-9F63-68A0BD0E27C4}" presName="linear" presStyleCnt="0">
        <dgm:presLayoutVars>
          <dgm:animLvl val="lvl"/>
          <dgm:resizeHandles val="exact"/>
        </dgm:presLayoutVars>
      </dgm:prSet>
      <dgm:spPr/>
      <dgm:t>
        <a:bodyPr/>
        <a:lstStyle/>
        <a:p>
          <a:endParaRPr lang="en-US"/>
        </a:p>
      </dgm:t>
    </dgm:pt>
    <dgm:pt modelId="{6D708253-3DD7-46D3-A843-CAAC456CB1D3}" type="pres">
      <dgm:prSet presAssocID="{BA244CB0-439B-4AAD-B20B-42EFFE9092E1}" presName="parentText" presStyleLbl="node1" presStyleIdx="0" presStyleCnt="6" custScaleX="100000" custLinFactNeighborX="-6383" custLinFactNeighborY="53974">
        <dgm:presLayoutVars>
          <dgm:chMax val="0"/>
          <dgm:bulletEnabled val="1"/>
        </dgm:presLayoutVars>
      </dgm:prSet>
      <dgm:spPr/>
      <dgm:t>
        <a:bodyPr/>
        <a:lstStyle/>
        <a:p>
          <a:endParaRPr lang="en-US"/>
        </a:p>
      </dgm:t>
    </dgm:pt>
    <dgm:pt modelId="{8A0FF398-10B5-48CA-A699-01ABD9DF8DD2}" type="pres">
      <dgm:prSet presAssocID="{55DC3E05-B46A-4FA8-9A66-A9147A1EA76E}" presName="spacer" presStyleCnt="0"/>
      <dgm:spPr/>
      <dgm:t>
        <a:bodyPr/>
        <a:lstStyle/>
        <a:p>
          <a:endParaRPr lang="en-US"/>
        </a:p>
      </dgm:t>
    </dgm:pt>
    <dgm:pt modelId="{1249F96A-E440-47E0-823A-D4E3A7E313CE}" type="pres">
      <dgm:prSet presAssocID="{722970CA-82D0-4A2C-9A86-CBD00B7CFEA2}" presName="parentText" presStyleLbl="node1" presStyleIdx="1" presStyleCnt="6">
        <dgm:presLayoutVars>
          <dgm:chMax val="0"/>
          <dgm:bulletEnabled val="1"/>
        </dgm:presLayoutVars>
      </dgm:prSet>
      <dgm:spPr/>
      <dgm:t>
        <a:bodyPr/>
        <a:lstStyle/>
        <a:p>
          <a:endParaRPr lang="en-US"/>
        </a:p>
      </dgm:t>
    </dgm:pt>
    <dgm:pt modelId="{1B65B5E0-139D-41A2-8786-95781266CD8D}" type="pres">
      <dgm:prSet presAssocID="{992F5224-AD16-4066-AD63-76145842C246}" presName="spacer" presStyleCnt="0"/>
      <dgm:spPr/>
      <dgm:t>
        <a:bodyPr/>
        <a:lstStyle/>
        <a:p>
          <a:endParaRPr lang="en-US"/>
        </a:p>
      </dgm:t>
    </dgm:pt>
    <dgm:pt modelId="{F038496F-6A23-4FFC-AE74-2A356CB3C053}" type="pres">
      <dgm:prSet presAssocID="{8CBB6756-9B8F-405A-B589-407006B11902}" presName="parentText" presStyleLbl="node1" presStyleIdx="2" presStyleCnt="6">
        <dgm:presLayoutVars>
          <dgm:chMax val="0"/>
          <dgm:bulletEnabled val="1"/>
        </dgm:presLayoutVars>
      </dgm:prSet>
      <dgm:spPr/>
      <dgm:t>
        <a:bodyPr/>
        <a:lstStyle/>
        <a:p>
          <a:endParaRPr lang="en-US"/>
        </a:p>
      </dgm:t>
    </dgm:pt>
    <dgm:pt modelId="{A14D2769-D759-4BFA-B0F5-083A62FA1DED}" type="pres">
      <dgm:prSet presAssocID="{EC9D2E81-DCCA-4779-B0AC-81EAD851755E}" presName="spacer" presStyleCnt="0"/>
      <dgm:spPr/>
      <dgm:t>
        <a:bodyPr/>
        <a:lstStyle/>
        <a:p>
          <a:endParaRPr lang="en-US"/>
        </a:p>
      </dgm:t>
    </dgm:pt>
    <dgm:pt modelId="{BCAFB4E8-3AC1-4E64-9221-1E45699F0FA4}" type="pres">
      <dgm:prSet presAssocID="{521D8D0D-F8E7-4641-865A-3C1F2179B8A5}" presName="parentText" presStyleLbl="node1" presStyleIdx="3" presStyleCnt="6">
        <dgm:presLayoutVars>
          <dgm:chMax val="0"/>
          <dgm:bulletEnabled val="1"/>
        </dgm:presLayoutVars>
      </dgm:prSet>
      <dgm:spPr/>
      <dgm:t>
        <a:bodyPr/>
        <a:lstStyle/>
        <a:p>
          <a:endParaRPr lang="en-US"/>
        </a:p>
      </dgm:t>
    </dgm:pt>
    <dgm:pt modelId="{0431029E-732C-4B17-B384-557D8621AC51}" type="pres">
      <dgm:prSet presAssocID="{69B9F4CF-6713-4B36-A764-AC5FE74F4492}" presName="spacer" presStyleCnt="0"/>
      <dgm:spPr/>
      <dgm:t>
        <a:bodyPr/>
        <a:lstStyle/>
        <a:p>
          <a:endParaRPr lang="en-US"/>
        </a:p>
      </dgm:t>
    </dgm:pt>
    <dgm:pt modelId="{49F51673-F0E8-45EF-91DC-388B7751CA00}" type="pres">
      <dgm:prSet presAssocID="{C04F4C9D-D2C0-4DA6-AE5D-470911495E08}" presName="parentText" presStyleLbl="node1" presStyleIdx="4" presStyleCnt="6">
        <dgm:presLayoutVars>
          <dgm:chMax val="0"/>
          <dgm:bulletEnabled val="1"/>
        </dgm:presLayoutVars>
      </dgm:prSet>
      <dgm:spPr/>
      <dgm:t>
        <a:bodyPr/>
        <a:lstStyle/>
        <a:p>
          <a:endParaRPr lang="en-US"/>
        </a:p>
      </dgm:t>
    </dgm:pt>
    <dgm:pt modelId="{5EFBE5DC-554A-49F4-808E-2871972A600E}" type="pres">
      <dgm:prSet presAssocID="{9C00FAC9-5F46-4446-A008-47C6B1B3A02A}" presName="spacer" presStyleCnt="0"/>
      <dgm:spPr/>
      <dgm:t>
        <a:bodyPr/>
        <a:lstStyle/>
        <a:p>
          <a:endParaRPr lang="en-US"/>
        </a:p>
      </dgm:t>
    </dgm:pt>
    <dgm:pt modelId="{34CCF437-975B-4A3E-8072-2344CC971D3F}" type="pres">
      <dgm:prSet presAssocID="{C19C9F51-4BCC-4FC7-87E2-6BB08C44C620}" presName="parentText" presStyleLbl="node1" presStyleIdx="5" presStyleCnt="6">
        <dgm:presLayoutVars>
          <dgm:chMax val="0"/>
          <dgm:bulletEnabled val="1"/>
        </dgm:presLayoutVars>
      </dgm:prSet>
      <dgm:spPr/>
      <dgm:t>
        <a:bodyPr/>
        <a:lstStyle/>
        <a:p>
          <a:endParaRPr lang="en-US"/>
        </a:p>
      </dgm:t>
    </dgm:pt>
  </dgm:ptLst>
  <dgm:cxnLst>
    <dgm:cxn modelId="{5789D89B-62F1-44EF-843A-01AF87DDB28C}" srcId="{202EA059-F4DD-4071-9F63-68A0BD0E27C4}" destId="{722970CA-82D0-4A2C-9A86-CBD00B7CFEA2}" srcOrd="1" destOrd="0" parTransId="{8EAAC423-48E3-4DD3-8FD7-06BFF631A13E}" sibTransId="{992F5224-AD16-4066-AD63-76145842C246}"/>
    <dgm:cxn modelId="{3EDA8191-E39C-494F-B300-38AB64E8E1D7}" type="presOf" srcId="{521D8D0D-F8E7-4641-865A-3C1F2179B8A5}" destId="{BCAFB4E8-3AC1-4E64-9221-1E45699F0FA4}" srcOrd="0" destOrd="0" presId="urn:microsoft.com/office/officeart/2005/8/layout/vList2"/>
    <dgm:cxn modelId="{9ABB6D44-5B82-4483-BEAE-BD5DF95947FE}" type="presOf" srcId="{202EA059-F4DD-4071-9F63-68A0BD0E27C4}" destId="{3FFD41AF-7DA4-46C3-84AA-2271CF3BCBD5}" srcOrd="0" destOrd="0" presId="urn:microsoft.com/office/officeart/2005/8/layout/vList2"/>
    <dgm:cxn modelId="{FBE1142A-63C6-461C-9CA6-FDA499C7AA25}" type="presOf" srcId="{722970CA-82D0-4A2C-9A86-CBD00B7CFEA2}" destId="{1249F96A-E440-47E0-823A-D4E3A7E313CE}" srcOrd="0" destOrd="0" presId="urn:microsoft.com/office/officeart/2005/8/layout/vList2"/>
    <dgm:cxn modelId="{BC658CBD-AE1B-4421-A236-8AB1ADC8DCC5}" srcId="{202EA059-F4DD-4071-9F63-68A0BD0E27C4}" destId="{C04F4C9D-D2C0-4DA6-AE5D-470911495E08}" srcOrd="4" destOrd="0" parTransId="{3877E85A-C26E-4EBE-AD1B-3BD25C334F82}" sibTransId="{9C00FAC9-5F46-4446-A008-47C6B1B3A02A}"/>
    <dgm:cxn modelId="{4FFB0D64-F1D9-4055-843D-C1A4CF38AD7B}" type="presOf" srcId="{C19C9F51-4BCC-4FC7-87E2-6BB08C44C620}" destId="{34CCF437-975B-4A3E-8072-2344CC971D3F}" srcOrd="0" destOrd="0" presId="urn:microsoft.com/office/officeart/2005/8/layout/vList2"/>
    <dgm:cxn modelId="{8CA040C4-1224-4AE9-B333-5A6AD359109D}" srcId="{202EA059-F4DD-4071-9F63-68A0BD0E27C4}" destId="{BA244CB0-439B-4AAD-B20B-42EFFE9092E1}" srcOrd="0" destOrd="0" parTransId="{7B00A48E-5119-46E4-B78B-08DF480F3CBA}" sibTransId="{55DC3E05-B46A-4FA8-9A66-A9147A1EA76E}"/>
    <dgm:cxn modelId="{2D507ADA-F689-4C4A-A111-B79757EA2421}" srcId="{202EA059-F4DD-4071-9F63-68A0BD0E27C4}" destId="{C19C9F51-4BCC-4FC7-87E2-6BB08C44C620}" srcOrd="5" destOrd="0" parTransId="{B974D74C-29C1-4469-BC26-7982A33DCC2E}" sibTransId="{B5A29E91-8936-4EBF-88B1-7CD1ADB35E4C}"/>
    <dgm:cxn modelId="{DDB2C3E2-9AF2-44CE-8FC5-69216F0C605D}" type="presOf" srcId="{BA244CB0-439B-4AAD-B20B-42EFFE9092E1}" destId="{6D708253-3DD7-46D3-A843-CAAC456CB1D3}" srcOrd="0" destOrd="0" presId="urn:microsoft.com/office/officeart/2005/8/layout/vList2"/>
    <dgm:cxn modelId="{6DC1DE10-E40E-4F98-BAAD-926D48CA26D7}" type="presOf" srcId="{C04F4C9D-D2C0-4DA6-AE5D-470911495E08}" destId="{49F51673-F0E8-45EF-91DC-388B7751CA00}" srcOrd="0" destOrd="0" presId="urn:microsoft.com/office/officeart/2005/8/layout/vList2"/>
    <dgm:cxn modelId="{69CB4DDD-90A4-4A71-BF03-480A5E4CA548}" srcId="{202EA059-F4DD-4071-9F63-68A0BD0E27C4}" destId="{521D8D0D-F8E7-4641-865A-3C1F2179B8A5}" srcOrd="3" destOrd="0" parTransId="{B8769447-AF07-467E-8402-78633EE4EEA5}" sibTransId="{69B9F4CF-6713-4B36-A764-AC5FE74F4492}"/>
    <dgm:cxn modelId="{6508C634-6587-4C3F-B5C7-58DD6A742F60}" srcId="{202EA059-F4DD-4071-9F63-68A0BD0E27C4}" destId="{8CBB6756-9B8F-405A-B589-407006B11902}" srcOrd="2" destOrd="0" parTransId="{44E635F6-ACD6-4B25-BD47-EE6FFAB0AEF1}" sibTransId="{EC9D2E81-DCCA-4779-B0AC-81EAD851755E}"/>
    <dgm:cxn modelId="{8C5E9D18-5079-4EBB-B432-D7E79507E46D}" type="presOf" srcId="{8CBB6756-9B8F-405A-B589-407006B11902}" destId="{F038496F-6A23-4FFC-AE74-2A356CB3C053}" srcOrd="0" destOrd="0" presId="urn:microsoft.com/office/officeart/2005/8/layout/vList2"/>
    <dgm:cxn modelId="{962B0111-8DC5-42A4-B18F-BB46F751E3A4}" type="presParOf" srcId="{3FFD41AF-7DA4-46C3-84AA-2271CF3BCBD5}" destId="{6D708253-3DD7-46D3-A843-CAAC456CB1D3}" srcOrd="0" destOrd="0" presId="urn:microsoft.com/office/officeart/2005/8/layout/vList2"/>
    <dgm:cxn modelId="{82EB29DF-404B-4076-9F4C-98D78104A260}" type="presParOf" srcId="{3FFD41AF-7DA4-46C3-84AA-2271CF3BCBD5}" destId="{8A0FF398-10B5-48CA-A699-01ABD9DF8DD2}" srcOrd="1" destOrd="0" presId="urn:microsoft.com/office/officeart/2005/8/layout/vList2"/>
    <dgm:cxn modelId="{9ED836A2-A1D3-41AF-B302-889984BDC927}" type="presParOf" srcId="{3FFD41AF-7DA4-46C3-84AA-2271CF3BCBD5}" destId="{1249F96A-E440-47E0-823A-D4E3A7E313CE}" srcOrd="2" destOrd="0" presId="urn:microsoft.com/office/officeart/2005/8/layout/vList2"/>
    <dgm:cxn modelId="{8884F4D1-5447-4999-A81C-353389C4B3B7}" type="presParOf" srcId="{3FFD41AF-7DA4-46C3-84AA-2271CF3BCBD5}" destId="{1B65B5E0-139D-41A2-8786-95781266CD8D}" srcOrd="3" destOrd="0" presId="urn:microsoft.com/office/officeart/2005/8/layout/vList2"/>
    <dgm:cxn modelId="{06D27356-BF54-40CE-9280-5F16FE6AC6D7}" type="presParOf" srcId="{3FFD41AF-7DA4-46C3-84AA-2271CF3BCBD5}" destId="{F038496F-6A23-4FFC-AE74-2A356CB3C053}" srcOrd="4" destOrd="0" presId="urn:microsoft.com/office/officeart/2005/8/layout/vList2"/>
    <dgm:cxn modelId="{C299C3D5-74A9-4709-A727-83542EBA18E0}" type="presParOf" srcId="{3FFD41AF-7DA4-46C3-84AA-2271CF3BCBD5}" destId="{A14D2769-D759-4BFA-B0F5-083A62FA1DED}" srcOrd="5" destOrd="0" presId="urn:microsoft.com/office/officeart/2005/8/layout/vList2"/>
    <dgm:cxn modelId="{4A0C615B-42C5-4CA0-9ECD-35D97F4151A7}" type="presParOf" srcId="{3FFD41AF-7DA4-46C3-84AA-2271CF3BCBD5}" destId="{BCAFB4E8-3AC1-4E64-9221-1E45699F0FA4}" srcOrd="6" destOrd="0" presId="urn:microsoft.com/office/officeart/2005/8/layout/vList2"/>
    <dgm:cxn modelId="{1B32CFD5-1302-4E80-ADAC-EB74DC6986DE}" type="presParOf" srcId="{3FFD41AF-7DA4-46C3-84AA-2271CF3BCBD5}" destId="{0431029E-732C-4B17-B384-557D8621AC51}" srcOrd="7" destOrd="0" presId="urn:microsoft.com/office/officeart/2005/8/layout/vList2"/>
    <dgm:cxn modelId="{273AB2D9-AE8E-4B51-AEF5-B4A3388EA783}" type="presParOf" srcId="{3FFD41AF-7DA4-46C3-84AA-2271CF3BCBD5}" destId="{49F51673-F0E8-45EF-91DC-388B7751CA00}" srcOrd="8" destOrd="0" presId="urn:microsoft.com/office/officeart/2005/8/layout/vList2"/>
    <dgm:cxn modelId="{B2CD8394-C9A4-49EC-B015-D5C99ED4A7CF}" type="presParOf" srcId="{3FFD41AF-7DA4-46C3-84AA-2271CF3BCBD5}" destId="{5EFBE5DC-554A-49F4-808E-2871972A600E}" srcOrd="9" destOrd="0" presId="urn:microsoft.com/office/officeart/2005/8/layout/vList2"/>
    <dgm:cxn modelId="{75FB33FB-63B5-431E-896E-B7D216109DE4}" type="presParOf" srcId="{3FFD41AF-7DA4-46C3-84AA-2271CF3BCBD5}" destId="{34CCF437-975B-4A3E-8072-2344CC971D3F}" srcOrd="10" destOrd="0" presId="urn:microsoft.com/office/officeart/2005/8/layout/vList2"/>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93D0F75-9902-41E3-91CE-801A0EDA77AA}" type="doc">
      <dgm:prSet loTypeId="urn:microsoft.com/office/officeart/2005/8/layout/vList2" loCatId="list" qsTypeId="urn:microsoft.com/office/officeart/2005/8/quickstyle/3d2" qsCatId="3D" csTypeId="urn:microsoft.com/office/officeart/2005/8/colors/colorful1#1" csCatId="colorful"/>
      <dgm:spPr/>
      <dgm:t>
        <a:bodyPr/>
        <a:lstStyle/>
        <a:p>
          <a:endParaRPr lang="en-US"/>
        </a:p>
      </dgm:t>
    </dgm:pt>
    <dgm:pt modelId="{02D1E51E-98BC-4C8A-9BFD-A4FB4A6AEFE2}">
      <dgm:prSet/>
      <dgm:spPr/>
      <dgm:t>
        <a:bodyPr/>
        <a:lstStyle/>
        <a:p>
          <a:pPr algn="ctr" rtl="0"/>
          <a:r>
            <a:rPr lang="en-US" dirty="0" smtClean="0"/>
            <a:t>Debt settled at less than carrying value</a:t>
          </a:r>
          <a:endParaRPr lang="en-US" dirty="0"/>
        </a:p>
      </dgm:t>
    </dgm:pt>
    <dgm:pt modelId="{EB9B8B85-C672-4ED2-911C-11383D2DB4F4}" type="parTrans" cxnId="{0BAB8B32-8076-416C-8318-D6073B877619}">
      <dgm:prSet/>
      <dgm:spPr/>
      <dgm:t>
        <a:bodyPr/>
        <a:lstStyle/>
        <a:p>
          <a:endParaRPr lang="en-US"/>
        </a:p>
      </dgm:t>
    </dgm:pt>
    <dgm:pt modelId="{20B695AA-B164-4AB1-8A11-BCBBD1D92AAA}" type="sibTrans" cxnId="{0BAB8B32-8076-416C-8318-D6073B877619}">
      <dgm:prSet/>
      <dgm:spPr/>
      <dgm:t>
        <a:bodyPr/>
        <a:lstStyle/>
        <a:p>
          <a:endParaRPr lang="en-US"/>
        </a:p>
      </dgm:t>
    </dgm:pt>
    <dgm:pt modelId="{CE7ECDCC-AD79-49E2-A515-55CA2D519210}">
      <dgm:prSet/>
      <dgm:spPr/>
      <dgm:t>
        <a:bodyPr/>
        <a:lstStyle/>
        <a:p>
          <a:pPr algn="ctr" rtl="0"/>
          <a:r>
            <a:rPr lang="en-US" dirty="0" smtClean="0"/>
            <a:t>Modification of debt terms</a:t>
          </a:r>
          <a:endParaRPr lang="en-US" dirty="0"/>
        </a:p>
      </dgm:t>
    </dgm:pt>
    <dgm:pt modelId="{5CEFC5B1-6F8B-412F-B96F-2E8306649CDB}" type="parTrans" cxnId="{81136B5D-871E-48E7-91CD-5513B6877879}">
      <dgm:prSet/>
      <dgm:spPr/>
      <dgm:t>
        <a:bodyPr/>
        <a:lstStyle/>
        <a:p>
          <a:endParaRPr lang="en-US"/>
        </a:p>
      </dgm:t>
    </dgm:pt>
    <dgm:pt modelId="{B772E593-97EA-4055-952F-4075BCCB9466}" type="sibTrans" cxnId="{81136B5D-871E-48E7-91CD-5513B6877879}">
      <dgm:prSet/>
      <dgm:spPr/>
      <dgm:t>
        <a:bodyPr/>
        <a:lstStyle/>
        <a:p>
          <a:endParaRPr lang="en-US"/>
        </a:p>
      </dgm:t>
    </dgm:pt>
    <dgm:pt modelId="{30B1B654-8302-4379-A83B-378F4D2C7A88}" type="pres">
      <dgm:prSet presAssocID="{D93D0F75-9902-41E3-91CE-801A0EDA77AA}" presName="linear" presStyleCnt="0">
        <dgm:presLayoutVars>
          <dgm:animLvl val="lvl"/>
          <dgm:resizeHandles val="exact"/>
        </dgm:presLayoutVars>
      </dgm:prSet>
      <dgm:spPr/>
      <dgm:t>
        <a:bodyPr/>
        <a:lstStyle/>
        <a:p>
          <a:endParaRPr lang="en-US"/>
        </a:p>
      </dgm:t>
    </dgm:pt>
    <dgm:pt modelId="{691F612A-0ED7-456A-9297-D0E4CF729525}" type="pres">
      <dgm:prSet presAssocID="{02D1E51E-98BC-4C8A-9BFD-A4FB4A6AEFE2}" presName="parentText" presStyleLbl="node1" presStyleIdx="0" presStyleCnt="2">
        <dgm:presLayoutVars>
          <dgm:chMax val="0"/>
          <dgm:bulletEnabled val="1"/>
        </dgm:presLayoutVars>
      </dgm:prSet>
      <dgm:spPr/>
      <dgm:t>
        <a:bodyPr/>
        <a:lstStyle/>
        <a:p>
          <a:endParaRPr lang="en-US"/>
        </a:p>
      </dgm:t>
    </dgm:pt>
    <dgm:pt modelId="{5D44BFEE-BD51-4F36-9F9A-040CB257CF14}" type="pres">
      <dgm:prSet presAssocID="{20B695AA-B164-4AB1-8A11-BCBBD1D92AAA}" presName="spacer" presStyleCnt="0"/>
      <dgm:spPr/>
    </dgm:pt>
    <dgm:pt modelId="{10954533-E945-4AD5-9D6A-95D4A8D53A1A}" type="pres">
      <dgm:prSet presAssocID="{CE7ECDCC-AD79-49E2-A515-55CA2D519210}" presName="parentText" presStyleLbl="node1" presStyleIdx="1" presStyleCnt="2">
        <dgm:presLayoutVars>
          <dgm:chMax val="0"/>
          <dgm:bulletEnabled val="1"/>
        </dgm:presLayoutVars>
      </dgm:prSet>
      <dgm:spPr/>
      <dgm:t>
        <a:bodyPr/>
        <a:lstStyle/>
        <a:p>
          <a:endParaRPr lang="en-US"/>
        </a:p>
      </dgm:t>
    </dgm:pt>
  </dgm:ptLst>
  <dgm:cxnLst>
    <dgm:cxn modelId="{0BAB8B32-8076-416C-8318-D6073B877619}" srcId="{D93D0F75-9902-41E3-91CE-801A0EDA77AA}" destId="{02D1E51E-98BC-4C8A-9BFD-A4FB4A6AEFE2}" srcOrd="0" destOrd="0" parTransId="{EB9B8B85-C672-4ED2-911C-11383D2DB4F4}" sibTransId="{20B695AA-B164-4AB1-8A11-BCBBD1D92AAA}"/>
    <dgm:cxn modelId="{C1CD0D97-5F3A-4B32-B067-EFB3E170F3B6}" type="presOf" srcId="{CE7ECDCC-AD79-49E2-A515-55CA2D519210}" destId="{10954533-E945-4AD5-9D6A-95D4A8D53A1A}" srcOrd="0" destOrd="0" presId="urn:microsoft.com/office/officeart/2005/8/layout/vList2"/>
    <dgm:cxn modelId="{EEE3CC68-618D-48A5-8B29-8F65A4B5AD15}" type="presOf" srcId="{D93D0F75-9902-41E3-91CE-801A0EDA77AA}" destId="{30B1B654-8302-4379-A83B-378F4D2C7A88}" srcOrd="0" destOrd="0" presId="urn:microsoft.com/office/officeart/2005/8/layout/vList2"/>
    <dgm:cxn modelId="{81136B5D-871E-48E7-91CD-5513B6877879}" srcId="{D93D0F75-9902-41E3-91CE-801A0EDA77AA}" destId="{CE7ECDCC-AD79-49E2-A515-55CA2D519210}" srcOrd="1" destOrd="0" parTransId="{5CEFC5B1-6F8B-412F-B96F-2E8306649CDB}" sibTransId="{B772E593-97EA-4055-952F-4075BCCB9466}"/>
    <dgm:cxn modelId="{2592DBAD-4A0E-4285-9132-9FDB148CAA70}" type="presOf" srcId="{02D1E51E-98BC-4C8A-9BFD-A4FB4A6AEFE2}" destId="{691F612A-0ED7-456A-9297-D0E4CF729525}" srcOrd="0" destOrd="0" presId="urn:microsoft.com/office/officeart/2005/8/layout/vList2"/>
    <dgm:cxn modelId="{8D7C6255-182B-48F8-9684-18A2E47A2B7E}" type="presParOf" srcId="{30B1B654-8302-4379-A83B-378F4D2C7A88}" destId="{691F612A-0ED7-456A-9297-D0E4CF729525}" srcOrd="0" destOrd="0" presId="urn:microsoft.com/office/officeart/2005/8/layout/vList2"/>
    <dgm:cxn modelId="{02B07C27-3EF3-4F71-80E0-7D3BEC2F5D67}" type="presParOf" srcId="{30B1B654-8302-4379-A83B-378F4D2C7A88}" destId="{5D44BFEE-BD51-4F36-9F9A-040CB257CF14}" srcOrd="1" destOrd="0" presId="urn:microsoft.com/office/officeart/2005/8/layout/vList2"/>
    <dgm:cxn modelId="{15C1A104-3197-435B-A7A0-B20F1ED81740}" type="presParOf" srcId="{30B1B654-8302-4379-A83B-378F4D2C7A88}" destId="{10954533-E945-4AD5-9D6A-95D4A8D53A1A}"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59806AD-292B-4103-9216-0EE75968E474}" type="doc">
      <dgm:prSet loTypeId="urn:microsoft.com/office/officeart/2005/8/layout/vList2" loCatId="list" qsTypeId="urn:microsoft.com/office/officeart/2005/8/quickstyle/3d7" qsCatId="3D" csTypeId="urn:microsoft.com/office/officeart/2005/8/colors/colorful3" csCatId="colorful" phldr="1"/>
      <dgm:spPr/>
      <dgm:t>
        <a:bodyPr/>
        <a:lstStyle/>
        <a:p>
          <a:endParaRPr lang="en-US"/>
        </a:p>
      </dgm:t>
    </dgm:pt>
    <dgm:pt modelId="{8B60E79C-30E4-4531-BEA3-08D852D5CDE1}">
      <dgm:prSet custT="1"/>
      <dgm:spPr/>
      <dgm:t>
        <a:bodyPr/>
        <a:lstStyle/>
        <a:p>
          <a:pPr rtl="0"/>
          <a:r>
            <a:rPr lang="en-US" sz="2800" dirty="0" smtClean="0"/>
            <a:t>Fair value of the property received equals at least the credit union’s recorded investment in the loan</a:t>
          </a:r>
          <a:endParaRPr lang="en-US" sz="2800" dirty="0"/>
        </a:p>
      </dgm:t>
    </dgm:pt>
    <dgm:pt modelId="{56FC8C19-23C2-4020-A274-DF596AAE36D7}" type="parTrans" cxnId="{E336A969-0EAB-4BF0-A793-70A594CD180C}">
      <dgm:prSet/>
      <dgm:spPr/>
      <dgm:t>
        <a:bodyPr/>
        <a:lstStyle/>
        <a:p>
          <a:endParaRPr lang="en-US"/>
        </a:p>
      </dgm:t>
    </dgm:pt>
    <dgm:pt modelId="{61F81F43-03B9-48CD-8530-D38DF495BFF5}" type="sibTrans" cxnId="{E336A969-0EAB-4BF0-A793-70A594CD180C}">
      <dgm:prSet/>
      <dgm:spPr/>
      <dgm:t>
        <a:bodyPr/>
        <a:lstStyle/>
        <a:p>
          <a:endParaRPr lang="en-US"/>
        </a:p>
      </dgm:t>
    </dgm:pt>
    <dgm:pt modelId="{559D6FFC-5FCC-44E7-91A0-D46D6F7EC134}">
      <dgm:prSet custT="1"/>
      <dgm:spPr/>
      <dgm:t>
        <a:bodyPr/>
        <a:lstStyle/>
        <a:p>
          <a:pPr rtl="0"/>
          <a:r>
            <a:rPr lang="en-US" sz="2800" dirty="0" smtClean="0"/>
            <a:t>Interest rate reduction based on competition</a:t>
          </a:r>
          <a:endParaRPr lang="en-US" sz="2800" dirty="0"/>
        </a:p>
      </dgm:t>
    </dgm:pt>
    <dgm:pt modelId="{5DEF3DC4-8E1E-4AAD-98DA-4697BD493714}" type="parTrans" cxnId="{8FB90D65-B460-4D0E-BEC3-4FDF29A5CF00}">
      <dgm:prSet/>
      <dgm:spPr/>
      <dgm:t>
        <a:bodyPr/>
        <a:lstStyle/>
        <a:p>
          <a:endParaRPr lang="en-US"/>
        </a:p>
      </dgm:t>
    </dgm:pt>
    <dgm:pt modelId="{CE6BA894-7427-4BBE-BB84-3E7D9DD35545}" type="sibTrans" cxnId="{8FB90D65-B460-4D0E-BEC3-4FDF29A5CF00}">
      <dgm:prSet/>
      <dgm:spPr/>
      <dgm:t>
        <a:bodyPr/>
        <a:lstStyle/>
        <a:p>
          <a:endParaRPr lang="en-US"/>
        </a:p>
      </dgm:t>
    </dgm:pt>
    <dgm:pt modelId="{654F48A9-9843-42EB-9F74-6899F0F569D4}">
      <dgm:prSet custT="1"/>
      <dgm:spPr/>
      <dgm:t>
        <a:bodyPr/>
        <a:lstStyle/>
        <a:p>
          <a:pPr rtl="0"/>
          <a:r>
            <a:rPr lang="en-US" sz="2800" dirty="0" smtClean="0"/>
            <a:t>Short term extension</a:t>
          </a:r>
          <a:endParaRPr lang="en-US" sz="2800" dirty="0"/>
        </a:p>
      </dgm:t>
    </dgm:pt>
    <dgm:pt modelId="{CE32D81E-6BFB-4C04-8CFC-C68C75BC5A5E}" type="parTrans" cxnId="{09EF9FAD-5B91-4D08-ACE5-CA34F85E589B}">
      <dgm:prSet/>
      <dgm:spPr/>
      <dgm:t>
        <a:bodyPr/>
        <a:lstStyle/>
        <a:p>
          <a:endParaRPr lang="en-US"/>
        </a:p>
      </dgm:t>
    </dgm:pt>
    <dgm:pt modelId="{E22248D7-DB06-485F-A638-F78AB966B0B9}" type="sibTrans" cxnId="{09EF9FAD-5B91-4D08-ACE5-CA34F85E589B}">
      <dgm:prSet/>
      <dgm:spPr/>
      <dgm:t>
        <a:bodyPr/>
        <a:lstStyle/>
        <a:p>
          <a:endParaRPr lang="en-US"/>
        </a:p>
      </dgm:t>
    </dgm:pt>
    <dgm:pt modelId="{B801EDF8-2921-4B6A-B85A-DC41805AE3D0}" type="pres">
      <dgm:prSet presAssocID="{859806AD-292B-4103-9216-0EE75968E474}" presName="linear" presStyleCnt="0">
        <dgm:presLayoutVars>
          <dgm:animLvl val="lvl"/>
          <dgm:resizeHandles val="exact"/>
        </dgm:presLayoutVars>
      </dgm:prSet>
      <dgm:spPr/>
      <dgm:t>
        <a:bodyPr/>
        <a:lstStyle/>
        <a:p>
          <a:endParaRPr lang="en-US"/>
        </a:p>
      </dgm:t>
    </dgm:pt>
    <dgm:pt modelId="{51861DF1-CE4F-4988-9D8B-CE1B0873409C}" type="pres">
      <dgm:prSet presAssocID="{8B60E79C-30E4-4531-BEA3-08D852D5CDE1}" presName="parentText" presStyleLbl="node1" presStyleIdx="0" presStyleCnt="3">
        <dgm:presLayoutVars>
          <dgm:chMax val="0"/>
          <dgm:bulletEnabled val="1"/>
        </dgm:presLayoutVars>
      </dgm:prSet>
      <dgm:spPr/>
      <dgm:t>
        <a:bodyPr/>
        <a:lstStyle/>
        <a:p>
          <a:endParaRPr lang="en-US"/>
        </a:p>
      </dgm:t>
    </dgm:pt>
    <dgm:pt modelId="{01C9A66B-1927-4109-94CF-BA4188BD4A95}" type="pres">
      <dgm:prSet presAssocID="{61F81F43-03B9-48CD-8530-D38DF495BFF5}" presName="spacer" presStyleCnt="0"/>
      <dgm:spPr/>
    </dgm:pt>
    <dgm:pt modelId="{99EC3EB5-58A9-4946-870C-8786DC2E3300}" type="pres">
      <dgm:prSet presAssocID="{559D6FFC-5FCC-44E7-91A0-D46D6F7EC134}" presName="parentText" presStyleLbl="node1" presStyleIdx="1" presStyleCnt="3">
        <dgm:presLayoutVars>
          <dgm:chMax val="0"/>
          <dgm:bulletEnabled val="1"/>
        </dgm:presLayoutVars>
      </dgm:prSet>
      <dgm:spPr/>
      <dgm:t>
        <a:bodyPr/>
        <a:lstStyle/>
        <a:p>
          <a:endParaRPr lang="en-US"/>
        </a:p>
      </dgm:t>
    </dgm:pt>
    <dgm:pt modelId="{6544533A-0790-42E5-8977-A9833500F960}" type="pres">
      <dgm:prSet presAssocID="{CE6BA894-7427-4BBE-BB84-3E7D9DD35545}" presName="spacer" presStyleCnt="0"/>
      <dgm:spPr/>
    </dgm:pt>
    <dgm:pt modelId="{B692A850-AFA8-4BEE-B4E0-BD650F2D1A28}" type="pres">
      <dgm:prSet presAssocID="{654F48A9-9843-42EB-9F74-6899F0F569D4}" presName="parentText" presStyleLbl="node1" presStyleIdx="2" presStyleCnt="3">
        <dgm:presLayoutVars>
          <dgm:chMax val="0"/>
          <dgm:bulletEnabled val="1"/>
        </dgm:presLayoutVars>
      </dgm:prSet>
      <dgm:spPr/>
      <dgm:t>
        <a:bodyPr/>
        <a:lstStyle/>
        <a:p>
          <a:endParaRPr lang="en-US"/>
        </a:p>
      </dgm:t>
    </dgm:pt>
  </dgm:ptLst>
  <dgm:cxnLst>
    <dgm:cxn modelId="{3B75C1E2-93AF-4470-95EF-ECE45F6D2254}" type="presOf" srcId="{8B60E79C-30E4-4531-BEA3-08D852D5CDE1}" destId="{51861DF1-CE4F-4988-9D8B-CE1B0873409C}" srcOrd="0" destOrd="0" presId="urn:microsoft.com/office/officeart/2005/8/layout/vList2"/>
    <dgm:cxn modelId="{8FB90D65-B460-4D0E-BEC3-4FDF29A5CF00}" srcId="{859806AD-292B-4103-9216-0EE75968E474}" destId="{559D6FFC-5FCC-44E7-91A0-D46D6F7EC134}" srcOrd="1" destOrd="0" parTransId="{5DEF3DC4-8E1E-4AAD-98DA-4697BD493714}" sibTransId="{CE6BA894-7427-4BBE-BB84-3E7D9DD35545}"/>
    <dgm:cxn modelId="{F1DF1204-9D82-4136-BE4F-8F27D4FA3CE5}" type="presOf" srcId="{654F48A9-9843-42EB-9F74-6899F0F569D4}" destId="{B692A850-AFA8-4BEE-B4E0-BD650F2D1A28}" srcOrd="0" destOrd="0" presId="urn:microsoft.com/office/officeart/2005/8/layout/vList2"/>
    <dgm:cxn modelId="{633E3369-4727-4C6B-B01D-045BB5289325}" type="presOf" srcId="{859806AD-292B-4103-9216-0EE75968E474}" destId="{B801EDF8-2921-4B6A-B85A-DC41805AE3D0}" srcOrd="0" destOrd="0" presId="urn:microsoft.com/office/officeart/2005/8/layout/vList2"/>
    <dgm:cxn modelId="{E336A969-0EAB-4BF0-A793-70A594CD180C}" srcId="{859806AD-292B-4103-9216-0EE75968E474}" destId="{8B60E79C-30E4-4531-BEA3-08D852D5CDE1}" srcOrd="0" destOrd="0" parTransId="{56FC8C19-23C2-4020-A274-DF596AAE36D7}" sibTransId="{61F81F43-03B9-48CD-8530-D38DF495BFF5}"/>
    <dgm:cxn modelId="{09EF9FAD-5B91-4D08-ACE5-CA34F85E589B}" srcId="{859806AD-292B-4103-9216-0EE75968E474}" destId="{654F48A9-9843-42EB-9F74-6899F0F569D4}" srcOrd="2" destOrd="0" parTransId="{CE32D81E-6BFB-4C04-8CFC-C68C75BC5A5E}" sibTransId="{E22248D7-DB06-485F-A638-F78AB966B0B9}"/>
    <dgm:cxn modelId="{E8204699-0012-4082-B4EA-ED74F013FD5C}" type="presOf" srcId="{559D6FFC-5FCC-44E7-91A0-D46D6F7EC134}" destId="{99EC3EB5-58A9-4946-870C-8786DC2E3300}" srcOrd="0" destOrd="0" presId="urn:microsoft.com/office/officeart/2005/8/layout/vList2"/>
    <dgm:cxn modelId="{F6C65038-6635-4A12-B877-E3FD6488EADA}" type="presParOf" srcId="{B801EDF8-2921-4B6A-B85A-DC41805AE3D0}" destId="{51861DF1-CE4F-4988-9D8B-CE1B0873409C}" srcOrd="0" destOrd="0" presId="urn:microsoft.com/office/officeart/2005/8/layout/vList2"/>
    <dgm:cxn modelId="{B99D7116-83C7-46AD-B35D-9D6B7646F33D}" type="presParOf" srcId="{B801EDF8-2921-4B6A-B85A-DC41805AE3D0}" destId="{01C9A66B-1927-4109-94CF-BA4188BD4A95}" srcOrd="1" destOrd="0" presId="urn:microsoft.com/office/officeart/2005/8/layout/vList2"/>
    <dgm:cxn modelId="{4CC75218-DBF9-44AC-AD55-564D6462CDCB}" type="presParOf" srcId="{B801EDF8-2921-4B6A-B85A-DC41805AE3D0}" destId="{99EC3EB5-58A9-4946-870C-8786DC2E3300}" srcOrd="2" destOrd="0" presId="urn:microsoft.com/office/officeart/2005/8/layout/vList2"/>
    <dgm:cxn modelId="{1C56E904-9DBB-4159-91C9-D5EC067A3FCB}" type="presParOf" srcId="{B801EDF8-2921-4B6A-B85A-DC41805AE3D0}" destId="{6544533A-0790-42E5-8977-A9833500F960}" srcOrd="3" destOrd="0" presId="urn:microsoft.com/office/officeart/2005/8/layout/vList2"/>
    <dgm:cxn modelId="{D390CF92-EBDC-4E48-A010-5F4EA2287A97}" type="presParOf" srcId="{B801EDF8-2921-4B6A-B85A-DC41805AE3D0}" destId="{B692A850-AFA8-4BEE-B4E0-BD650F2D1A28}"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8924164-DE8A-4137-A8FC-03077DE7C56C}" type="doc">
      <dgm:prSet loTypeId="urn:microsoft.com/office/officeart/2005/8/layout/vList2" loCatId="list" qsTypeId="urn:microsoft.com/office/officeart/2005/8/quickstyle/3d2" qsCatId="3D" csTypeId="urn:microsoft.com/office/officeart/2005/8/colors/colorful5" csCatId="colorful"/>
      <dgm:spPr/>
      <dgm:t>
        <a:bodyPr/>
        <a:lstStyle/>
        <a:p>
          <a:endParaRPr lang="en-US"/>
        </a:p>
      </dgm:t>
    </dgm:pt>
    <dgm:pt modelId="{61538A50-1C12-4DA3-B72E-8FB41F2575A4}">
      <dgm:prSet/>
      <dgm:spPr/>
      <dgm:t>
        <a:bodyPr/>
        <a:lstStyle/>
        <a:p>
          <a:pPr rtl="0"/>
          <a:r>
            <a:rPr lang="en-US" baseline="0" dirty="0" smtClean="0"/>
            <a:t>FAS 114 – Individual Impairment Example</a:t>
          </a:r>
          <a:endParaRPr lang="en-US" baseline="0" dirty="0"/>
        </a:p>
      </dgm:t>
    </dgm:pt>
    <dgm:pt modelId="{114F9B69-6350-4917-8683-BFC6B725C074}" type="parTrans" cxnId="{E8D70FC7-6427-4281-BA68-7B147BA70045}">
      <dgm:prSet/>
      <dgm:spPr/>
      <dgm:t>
        <a:bodyPr/>
        <a:lstStyle/>
        <a:p>
          <a:endParaRPr lang="en-US"/>
        </a:p>
      </dgm:t>
    </dgm:pt>
    <dgm:pt modelId="{940E7E26-4B31-4BD7-AF3E-CC80CC6E9F16}" type="sibTrans" cxnId="{E8D70FC7-6427-4281-BA68-7B147BA70045}">
      <dgm:prSet/>
      <dgm:spPr/>
      <dgm:t>
        <a:bodyPr/>
        <a:lstStyle/>
        <a:p>
          <a:endParaRPr lang="en-US"/>
        </a:p>
      </dgm:t>
    </dgm:pt>
    <dgm:pt modelId="{4E5EB86E-BB5A-47B4-BD1B-837A22F83125}" type="pres">
      <dgm:prSet presAssocID="{C8924164-DE8A-4137-A8FC-03077DE7C56C}" presName="linear" presStyleCnt="0">
        <dgm:presLayoutVars>
          <dgm:animLvl val="lvl"/>
          <dgm:resizeHandles val="exact"/>
        </dgm:presLayoutVars>
      </dgm:prSet>
      <dgm:spPr/>
      <dgm:t>
        <a:bodyPr/>
        <a:lstStyle/>
        <a:p>
          <a:endParaRPr lang="en-US"/>
        </a:p>
      </dgm:t>
    </dgm:pt>
    <dgm:pt modelId="{5EC58CFD-FF1B-4844-9A8F-84228F1ADB15}" type="pres">
      <dgm:prSet presAssocID="{61538A50-1C12-4DA3-B72E-8FB41F2575A4}" presName="parentText" presStyleLbl="node1" presStyleIdx="0" presStyleCnt="1">
        <dgm:presLayoutVars>
          <dgm:chMax val="0"/>
          <dgm:bulletEnabled val="1"/>
        </dgm:presLayoutVars>
      </dgm:prSet>
      <dgm:spPr/>
      <dgm:t>
        <a:bodyPr/>
        <a:lstStyle/>
        <a:p>
          <a:endParaRPr lang="en-US"/>
        </a:p>
      </dgm:t>
    </dgm:pt>
  </dgm:ptLst>
  <dgm:cxnLst>
    <dgm:cxn modelId="{124041D2-B372-4FCD-A641-FFD6287438CC}" type="presOf" srcId="{C8924164-DE8A-4137-A8FC-03077DE7C56C}" destId="{4E5EB86E-BB5A-47B4-BD1B-837A22F83125}" srcOrd="0" destOrd="0" presId="urn:microsoft.com/office/officeart/2005/8/layout/vList2"/>
    <dgm:cxn modelId="{E8D70FC7-6427-4281-BA68-7B147BA70045}" srcId="{C8924164-DE8A-4137-A8FC-03077DE7C56C}" destId="{61538A50-1C12-4DA3-B72E-8FB41F2575A4}" srcOrd="0" destOrd="0" parTransId="{114F9B69-6350-4917-8683-BFC6B725C074}" sibTransId="{940E7E26-4B31-4BD7-AF3E-CC80CC6E9F16}"/>
    <dgm:cxn modelId="{ECC8747A-25D1-4463-ACEC-6D98E1C62F3B}" type="presOf" srcId="{61538A50-1C12-4DA3-B72E-8FB41F2575A4}" destId="{5EC58CFD-FF1B-4844-9A8F-84228F1ADB15}" srcOrd="0" destOrd="0" presId="urn:microsoft.com/office/officeart/2005/8/layout/vList2"/>
    <dgm:cxn modelId="{900C0110-A68D-4176-9395-8330F4CF5D11}" type="presParOf" srcId="{4E5EB86E-BB5A-47B4-BD1B-837A22F83125}" destId="{5EC58CFD-FF1B-4844-9A8F-84228F1ADB15}"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D9AE43E-8CF4-4F5F-8F8F-C075C748A5FB}" type="doc">
      <dgm:prSet loTypeId="urn:microsoft.com/office/officeart/2005/8/layout/hProcess3" loCatId="process" qsTypeId="urn:microsoft.com/office/officeart/2005/8/quickstyle/3d2" qsCatId="3D" csTypeId="urn:microsoft.com/office/officeart/2005/8/colors/colorful1#2" csCatId="colorful" phldr="1"/>
      <dgm:spPr/>
      <dgm:t>
        <a:bodyPr/>
        <a:lstStyle/>
        <a:p>
          <a:endParaRPr lang="en-US"/>
        </a:p>
      </dgm:t>
    </dgm:pt>
    <dgm:pt modelId="{DB2E389C-DAC2-4113-8646-972B254060AF}">
      <dgm:prSet custT="1"/>
      <dgm:spPr/>
      <dgm:t>
        <a:bodyPr/>
        <a:lstStyle/>
        <a:p>
          <a:pPr rtl="0"/>
          <a:r>
            <a:rPr lang="en-US" sz="5400" dirty="0" smtClean="0">
              <a:solidFill>
                <a:schemeClr val="tx1"/>
              </a:solidFill>
            </a:rPr>
            <a:t>You Call It!</a:t>
          </a:r>
          <a:endParaRPr lang="en-US" sz="5400" dirty="0">
            <a:solidFill>
              <a:schemeClr val="tx1"/>
            </a:solidFill>
          </a:endParaRPr>
        </a:p>
      </dgm:t>
    </dgm:pt>
    <dgm:pt modelId="{317EDF2C-03A3-4614-A92A-85050045BD50}" type="parTrans" cxnId="{82BA2FCE-2D76-42BD-86AA-FA21B7D74723}">
      <dgm:prSet/>
      <dgm:spPr/>
      <dgm:t>
        <a:bodyPr/>
        <a:lstStyle/>
        <a:p>
          <a:endParaRPr lang="en-US"/>
        </a:p>
      </dgm:t>
    </dgm:pt>
    <dgm:pt modelId="{D0072088-229F-4FB7-8EC4-AD1DFF08DFA4}" type="sibTrans" cxnId="{82BA2FCE-2D76-42BD-86AA-FA21B7D74723}">
      <dgm:prSet/>
      <dgm:spPr/>
      <dgm:t>
        <a:bodyPr/>
        <a:lstStyle/>
        <a:p>
          <a:endParaRPr lang="en-US"/>
        </a:p>
      </dgm:t>
    </dgm:pt>
    <dgm:pt modelId="{16362C44-384E-4A62-BE50-5AA9266D6E17}" type="pres">
      <dgm:prSet presAssocID="{DD9AE43E-8CF4-4F5F-8F8F-C075C748A5FB}" presName="Name0" presStyleCnt="0">
        <dgm:presLayoutVars>
          <dgm:dir/>
          <dgm:animLvl val="lvl"/>
          <dgm:resizeHandles val="exact"/>
        </dgm:presLayoutVars>
      </dgm:prSet>
      <dgm:spPr/>
      <dgm:t>
        <a:bodyPr/>
        <a:lstStyle/>
        <a:p>
          <a:endParaRPr lang="en-US"/>
        </a:p>
      </dgm:t>
    </dgm:pt>
    <dgm:pt modelId="{B2CC352E-23B9-4434-BF3B-012FC1332497}" type="pres">
      <dgm:prSet presAssocID="{DD9AE43E-8CF4-4F5F-8F8F-C075C748A5FB}" presName="dummy" presStyleCnt="0"/>
      <dgm:spPr/>
    </dgm:pt>
    <dgm:pt modelId="{D9D87CC9-9936-4F5B-AB0E-F018F928B7A8}" type="pres">
      <dgm:prSet presAssocID="{DD9AE43E-8CF4-4F5F-8F8F-C075C748A5FB}" presName="linH" presStyleCnt="0"/>
      <dgm:spPr/>
    </dgm:pt>
    <dgm:pt modelId="{1376C48A-710B-43F3-8C84-4E2E35D86F33}" type="pres">
      <dgm:prSet presAssocID="{DD9AE43E-8CF4-4F5F-8F8F-C075C748A5FB}" presName="padding1" presStyleCnt="0"/>
      <dgm:spPr/>
    </dgm:pt>
    <dgm:pt modelId="{09682DB0-14DD-445E-96A8-4E81F663E1D1}" type="pres">
      <dgm:prSet presAssocID="{DB2E389C-DAC2-4113-8646-972B254060AF}" presName="linV" presStyleCnt="0"/>
      <dgm:spPr/>
    </dgm:pt>
    <dgm:pt modelId="{21252645-3932-4710-91AC-33AA19E3E861}" type="pres">
      <dgm:prSet presAssocID="{DB2E389C-DAC2-4113-8646-972B254060AF}" presName="spVertical1" presStyleCnt="0"/>
      <dgm:spPr/>
    </dgm:pt>
    <dgm:pt modelId="{E9656A58-D23A-43D5-B6BB-DBF8621DADA7}" type="pres">
      <dgm:prSet presAssocID="{DB2E389C-DAC2-4113-8646-972B254060AF}" presName="parTx" presStyleLbl="revTx" presStyleIdx="0" presStyleCnt="1" custFlipHor="1" custScaleX="101445" custScaleY="446741">
        <dgm:presLayoutVars>
          <dgm:chMax val="0"/>
          <dgm:chPref val="0"/>
          <dgm:bulletEnabled val="1"/>
        </dgm:presLayoutVars>
      </dgm:prSet>
      <dgm:spPr/>
      <dgm:t>
        <a:bodyPr/>
        <a:lstStyle/>
        <a:p>
          <a:endParaRPr lang="en-US"/>
        </a:p>
      </dgm:t>
    </dgm:pt>
    <dgm:pt modelId="{62BB5246-D6BA-48C1-9184-6C5E462125C2}" type="pres">
      <dgm:prSet presAssocID="{DB2E389C-DAC2-4113-8646-972B254060AF}" presName="spVertical2" presStyleCnt="0"/>
      <dgm:spPr/>
    </dgm:pt>
    <dgm:pt modelId="{80D67FFA-0390-44A7-8DDA-FADC2A969BFF}" type="pres">
      <dgm:prSet presAssocID="{DB2E389C-DAC2-4113-8646-972B254060AF}" presName="spVertical3" presStyleCnt="0"/>
      <dgm:spPr/>
    </dgm:pt>
    <dgm:pt modelId="{211D409A-949A-4E10-B03D-A39574731742}" type="pres">
      <dgm:prSet presAssocID="{DD9AE43E-8CF4-4F5F-8F8F-C075C748A5FB}" presName="padding2" presStyleCnt="0"/>
      <dgm:spPr/>
    </dgm:pt>
    <dgm:pt modelId="{AE8A1FA4-112D-49D9-98D4-D6E9B36B3559}" type="pres">
      <dgm:prSet presAssocID="{DD9AE43E-8CF4-4F5F-8F8F-C075C748A5FB}" presName="negArrow" presStyleCnt="0"/>
      <dgm:spPr/>
    </dgm:pt>
    <dgm:pt modelId="{4FEA5B7D-3CCF-4F2F-A79C-97B143354EAE}" type="pres">
      <dgm:prSet presAssocID="{DD9AE43E-8CF4-4F5F-8F8F-C075C748A5FB}" presName="backgroundArrow" presStyleLbl="node1" presStyleIdx="0" presStyleCnt="1" custLinFactY="100000" custLinFactNeighborX="-49" custLinFactNeighborY="196198"/>
      <dgm:spPr>
        <a:prstGeom prst="rect">
          <a:avLst/>
        </a:prstGeom>
        <a:solidFill>
          <a:srgbClr val="FFFF00"/>
        </a:solidFill>
      </dgm:spPr>
    </dgm:pt>
  </dgm:ptLst>
  <dgm:cxnLst>
    <dgm:cxn modelId="{82BA2FCE-2D76-42BD-86AA-FA21B7D74723}" srcId="{DD9AE43E-8CF4-4F5F-8F8F-C075C748A5FB}" destId="{DB2E389C-DAC2-4113-8646-972B254060AF}" srcOrd="0" destOrd="0" parTransId="{317EDF2C-03A3-4614-A92A-85050045BD50}" sibTransId="{D0072088-229F-4FB7-8EC4-AD1DFF08DFA4}"/>
    <dgm:cxn modelId="{3A154AC1-D164-4F2F-ABB7-7000FF4AE012}" type="presOf" srcId="{DD9AE43E-8CF4-4F5F-8F8F-C075C748A5FB}" destId="{16362C44-384E-4A62-BE50-5AA9266D6E17}" srcOrd="0" destOrd="0" presId="urn:microsoft.com/office/officeart/2005/8/layout/hProcess3"/>
    <dgm:cxn modelId="{3EB86378-92B6-4A18-9478-3B95E55D3870}" type="presOf" srcId="{DB2E389C-DAC2-4113-8646-972B254060AF}" destId="{E9656A58-D23A-43D5-B6BB-DBF8621DADA7}" srcOrd="0" destOrd="0" presId="urn:microsoft.com/office/officeart/2005/8/layout/hProcess3"/>
    <dgm:cxn modelId="{44E178C4-10FE-4E5F-81F9-2F859E62777A}" type="presParOf" srcId="{16362C44-384E-4A62-BE50-5AA9266D6E17}" destId="{B2CC352E-23B9-4434-BF3B-012FC1332497}" srcOrd="0" destOrd="0" presId="urn:microsoft.com/office/officeart/2005/8/layout/hProcess3"/>
    <dgm:cxn modelId="{8C2A497F-7BC1-4B14-B238-3A2833072D80}" type="presParOf" srcId="{16362C44-384E-4A62-BE50-5AA9266D6E17}" destId="{D9D87CC9-9936-4F5B-AB0E-F018F928B7A8}" srcOrd="1" destOrd="0" presId="urn:microsoft.com/office/officeart/2005/8/layout/hProcess3"/>
    <dgm:cxn modelId="{23524766-E3A1-475D-B999-37C75AD71559}" type="presParOf" srcId="{D9D87CC9-9936-4F5B-AB0E-F018F928B7A8}" destId="{1376C48A-710B-43F3-8C84-4E2E35D86F33}" srcOrd="0" destOrd="0" presId="urn:microsoft.com/office/officeart/2005/8/layout/hProcess3"/>
    <dgm:cxn modelId="{A66E855D-F533-436D-BB11-E45A9C49C4FF}" type="presParOf" srcId="{D9D87CC9-9936-4F5B-AB0E-F018F928B7A8}" destId="{09682DB0-14DD-445E-96A8-4E81F663E1D1}" srcOrd="1" destOrd="0" presId="urn:microsoft.com/office/officeart/2005/8/layout/hProcess3"/>
    <dgm:cxn modelId="{AABE5A20-FB6D-424D-B651-0FCA645C34CD}" type="presParOf" srcId="{09682DB0-14DD-445E-96A8-4E81F663E1D1}" destId="{21252645-3932-4710-91AC-33AA19E3E861}" srcOrd="0" destOrd="0" presId="urn:microsoft.com/office/officeart/2005/8/layout/hProcess3"/>
    <dgm:cxn modelId="{12D53A22-826A-44CE-82B0-13F37C93432A}" type="presParOf" srcId="{09682DB0-14DD-445E-96A8-4E81F663E1D1}" destId="{E9656A58-D23A-43D5-B6BB-DBF8621DADA7}" srcOrd="1" destOrd="0" presId="urn:microsoft.com/office/officeart/2005/8/layout/hProcess3"/>
    <dgm:cxn modelId="{CD1EA0B9-2D15-45E4-ACCF-1A3A4A0368A9}" type="presParOf" srcId="{09682DB0-14DD-445E-96A8-4E81F663E1D1}" destId="{62BB5246-D6BA-48C1-9184-6C5E462125C2}" srcOrd="2" destOrd="0" presId="urn:microsoft.com/office/officeart/2005/8/layout/hProcess3"/>
    <dgm:cxn modelId="{27126EC2-B33F-427A-9A46-187E7D0FFC01}" type="presParOf" srcId="{09682DB0-14DD-445E-96A8-4E81F663E1D1}" destId="{80D67FFA-0390-44A7-8DDA-FADC2A969BFF}" srcOrd="3" destOrd="0" presId="urn:microsoft.com/office/officeart/2005/8/layout/hProcess3"/>
    <dgm:cxn modelId="{3A5FFD59-CCDE-4C47-929B-9BF22E90A8AB}" type="presParOf" srcId="{D9D87CC9-9936-4F5B-AB0E-F018F928B7A8}" destId="{211D409A-949A-4E10-B03D-A39574731742}" srcOrd="2" destOrd="0" presId="urn:microsoft.com/office/officeart/2005/8/layout/hProcess3"/>
    <dgm:cxn modelId="{5D4AEC82-F827-4584-A259-2087FE324BD1}" type="presParOf" srcId="{D9D87CC9-9936-4F5B-AB0E-F018F928B7A8}" destId="{AE8A1FA4-112D-49D9-98D4-D6E9B36B3559}" srcOrd="3" destOrd="0" presId="urn:microsoft.com/office/officeart/2005/8/layout/hProcess3"/>
    <dgm:cxn modelId="{241EA438-DC25-4E45-AF5F-1AB4009DCA0E}" type="presParOf" srcId="{D9D87CC9-9936-4F5B-AB0E-F018F928B7A8}" destId="{4FEA5B7D-3CCF-4F2F-A79C-97B143354EAE}" srcOrd="4" destOrd="0" presId="urn:microsoft.com/office/officeart/2005/8/layout/h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2CC45CB-5BE6-4D0D-99FD-F7D0C90C414F}" type="doc">
      <dgm:prSet loTypeId="urn:microsoft.com/office/officeart/2005/8/layout/vList2" loCatId="list" qsTypeId="urn:microsoft.com/office/officeart/2005/8/quickstyle/3d2" qsCatId="3D" csTypeId="urn:microsoft.com/office/officeart/2005/8/colors/accent0_3" csCatId="mainScheme"/>
      <dgm:spPr/>
      <dgm:t>
        <a:bodyPr/>
        <a:lstStyle/>
        <a:p>
          <a:endParaRPr lang="en-US"/>
        </a:p>
      </dgm:t>
    </dgm:pt>
    <dgm:pt modelId="{9A9E73C4-2153-481B-B30C-2F8DADF58AC1}">
      <dgm:prSet/>
      <dgm:spPr/>
      <dgm:t>
        <a:bodyPr/>
        <a:lstStyle/>
        <a:p>
          <a:pPr algn="ctr" rtl="0"/>
          <a:r>
            <a:rPr lang="en-US" dirty="0" smtClean="0"/>
            <a:t>Is it or Isn’t it a TDR?</a:t>
          </a:r>
          <a:endParaRPr lang="en-US" dirty="0"/>
        </a:p>
      </dgm:t>
    </dgm:pt>
    <dgm:pt modelId="{2E90454F-160D-43AB-95AD-A8B506E53B93}" type="parTrans" cxnId="{FC039495-6AD4-4F0E-A460-CD0D226E044D}">
      <dgm:prSet/>
      <dgm:spPr/>
      <dgm:t>
        <a:bodyPr/>
        <a:lstStyle/>
        <a:p>
          <a:endParaRPr lang="en-US"/>
        </a:p>
      </dgm:t>
    </dgm:pt>
    <dgm:pt modelId="{C2ADE884-734C-4F90-8402-D807647DC898}" type="sibTrans" cxnId="{FC039495-6AD4-4F0E-A460-CD0D226E044D}">
      <dgm:prSet/>
      <dgm:spPr/>
      <dgm:t>
        <a:bodyPr/>
        <a:lstStyle/>
        <a:p>
          <a:endParaRPr lang="en-US"/>
        </a:p>
      </dgm:t>
    </dgm:pt>
    <dgm:pt modelId="{AE32CCB8-C7BF-43A2-84A6-A31125BBBFD2}" type="pres">
      <dgm:prSet presAssocID="{F2CC45CB-5BE6-4D0D-99FD-F7D0C90C414F}" presName="linear" presStyleCnt="0">
        <dgm:presLayoutVars>
          <dgm:animLvl val="lvl"/>
          <dgm:resizeHandles val="exact"/>
        </dgm:presLayoutVars>
      </dgm:prSet>
      <dgm:spPr/>
      <dgm:t>
        <a:bodyPr/>
        <a:lstStyle/>
        <a:p>
          <a:endParaRPr lang="en-US"/>
        </a:p>
      </dgm:t>
    </dgm:pt>
    <dgm:pt modelId="{D0A7338B-8843-42E1-A717-D2B773F1E18B}" type="pres">
      <dgm:prSet presAssocID="{9A9E73C4-2153-481B-B30C-2F8DADF58AC1}" presName="parentText" presStyleLbl="node1" presStyleIdx="0" presStyleCnt="1">
        <dgm:presLayoutVars>
          <dgm:chMax val="0"/>
          <dgm:bulletEnabled val="1"/>
        </dgm:presLayoutVars>
      </dgm:prSet>
      <dgm:spPr/>
      <dgm:t>
        <a:bodyPr/>
        <a:lstStyle/>
        <a:p>
          <a:endParaRPr lang="en-US"/>
        </a:p>
      </dgm:t>
    </dgm:pt>
  </dgm:ptLst>
  <dgm:cxnLst>
    <dgm:cxn modelId="{6536FDCA-9A93-438F-97EB-439D4559A15B}" type="presOf" srcId="{9A9E73C4-2153-481B-B30C-2F8DADF58AC1}" destId="{D0A7338B-8843-42E1-A717-D2B773F1E18B}" srcOrd="0" destOrd="0" presId="urn:microsoft.com/office/officeart/2005/8/layout/vList2"/>
    <dgm:cxn modelId="{FC039495-6AD4-4F0E-A460-CD0D226E044D}" srcId="{F2CC45CB-5BE6-4D0D-99FD-F7D0C90C414F}" destId="{9A9E73C4-2153-481B-B30C-2F8DADF58AC1}" srcOrd="0" destOrd="0" parTransId="{2E90454F-160D-43AB-95AD-A8B506E53B93}" sibTransId="{C2ADE884-734C-4F90-8402-D807647DC898}"/>
    <dgm:cxn modelId="{A1E526A6-F774-4139-B891-233391CDD80F}" type="presOf" srcId="{F2CC45CB-5BE6-4D0D-99FD-F7D0C90C414F}" destId="{AE32CCB8-C7BF-43A2-84A6-A31125BBBFD2}" srcOrd="0" destOrd="0" presId="urn:microsoft.com/office/officeart/2005/8/layout/vList2"/>
    <dgm:cxn modelId="{E2732D9F-3456-49F6-ACE6-37046CE2832B}" type="presParOf" srcId="{AE32CCB8-C7BF-43A2-84A6-A31125BBBFD2}" destId="{D0A7338B-8843-42E1-A717-D2B773F1E18B}"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84894DED-0AC2-4725-BE2A-9D80770E1F10}" type="doc">
      <dgm:prSet loTypeId="urn:microsoft.com/office/officeart/2005/8/layout/vList2" loCatId="list" qsTypeId="urn:microsoft.com/office/officeart/2005/8/quickstyle/3d1" qsCatId="3D" csTypeId="urn:microsoft.com/office/officeart/2005/8/colors/accent3_2" csCatId="accent3"/>
      <dgm:spPr/>
      <dgm:t>
        <a:bodyPr/>
        <a:lstStyle/>
        <a:p>
          <a:endParaRPr lang="en-US"/>
        </a:p>
      </dgm:t>
    </dgm:pt>
    <dgm:pt modelId="{CE1788AD-B089-4752-8D79-CF87C5471819}">
      <dgm:prSet/>
      <dgm:spPr/>
      <dgm:t>
        <a:bodyPr/>
        <a:lstStyle/>
        <a:p>
          <a:pPr algn="ctr" rtl="0"/>
          <a:r>
            <a:rPr lang="en-US" dirty="0" smtClean="0"/>
            <a:t>Is it or Isn’t it a TDR?</a:t>
          </a:r>
          <a:endParaRPr lang="en-US" dirty="0"/>
        </a:p>
      </dgm:t>
    </dgm:pt>
    <dgm:pt modelId="{1D366BA1-B026-4FE7-B897-76539CFEA1B1}" type="parTrans" cxnId="{AACD1B4C-10D6-4F48-A8C0-7FC4E74D9C69}">
      <dgm:prSet/>
      <dgm:spPr/>
      <dgm:t>
        <a:bodyPr/>
        <a:lstStyle/>
        <a:p>
          <a:endParaRPr lang="en-US"/>
        </a:p>
      </dgm:t>
    </dgm:pt>
    <dgm:pt modelId="{BC817FF2-3871-4ECF-8223-8DBDC71F8B17}" type="sibTrans" cxnId="{AACD1B4C-10D6-4F48-A8C0-7FC4E74D9C69}">
      <dgm:prSet/>
      <dgm:spPr/>
      <dgm:t>
        <a:bodyPr/>
        <a:lstStyle/>
        <a:p>
          <a:endParaRPr lang="en-US"/>
        </a:p>
      </dgm:t>
    </dgm:pt>
    <dgm:pt modelId="{D07D9022-8D0B-448E-BECC-55CA92DCE030}" type="pres">
      <dgm:prSet presAssocID="{84894DED-0AC2-4725-BE2A-9D80770E1F10}" presName="linear" presStyleCnt="0">
        <dgm:presLayoutVars>
          <dgm:animLvl val="lvl"/>
          <dgm:resizeHandles val="exact"/>
        </dgm:presLayoutVars>
      </dgm:prSet>
      <dgm:spPr/>
      <dgm:t>
        <a:bodyPr/>
        <a:lstStyle/>
        <a:p>
          <a:endParaRPr lang="en-US"/>
        </a:p>
      </dgm:t>
    </dgm:pt>
    <dgm:pt modelId="{EF93A060-617C-4572-8765-ECC5D087D3BB}" type="pres">
      <dgm:prSet presAssocID="{CE1788AD-B089-4752-8D79-CF87C5471819}" presName="parentText" presStyleLbl="node1" presStyleIdx="0" presStyleCnt="1">
        <dgm:presLayoutVars>
          <dgm:chMax val="0"/>
          <dgm:bulletEnabled val="1"/>
        </dgm:presLayoutVars>
      </dgm:prSet>
      <dgm:spPr/>
      <dgm:t>
        <a:bodyPr/>
        <a:lstStyle/>
        <a:p>
          <a:endParaRPr lang="en-US"/>
        </a:p>
      </dgm:t>
    </dgm:pt>
  </dgm:ptLst>
  <dgm:cxnLst>
    <dgm:cxn modelId="{7A661518-CDAF-440D-BAE8-3F13A55EA97A}" type="presOf" srcId="{84894DED-0AC2-4725-BE2A-9D80770E1F10}" destId="{D07D9022-8D0B-448E-BECC-55CA92DCE030}" srcOrd="0" destOrd="0" presId="urn:microsoft.com/office/officeart/2005/8/layout/vList2"/>
    <dgm:cxn modelId="{AACD1B4C-10D6-4F48-A8C0-7FC4E74D9C69}" srcId="{84894DED-0AC2-4725-BE2A-9D80770E1F10}" destId="{CE1788AD-B089-4752-8D79-CF87C5471819}" srcOrd="0" destOrd="0" parTransId="{1D366BA1-B026-4FE7-B897-76539CFEA1B1}" sibTransId="{BC817FF2-3871-4ECF-8223-8DBDC71F8B17}"/>
    <dgm:cxn modelId="{1D9C1DBF-6066-4A75-941F-C7E551F15E1D}" type="presOf" srcId="{CE1788AD-B089-4752-8D79-CF87C5471819}" destId="{EF93A060-617C-4572-8765-ECC5D087D3BB}" srcOrd="0" destOrd="0" presId="urn:microsoft.com/office/officeart/2005/8/layout/vList2"/>
    <dgm:cxn modelId="{0AE0E438-19E3-4A2D-B9C1-8FE2A780630C}" type="presParOf" srcId="{D07D9022-8D0B-448E-BECC-55CA92DCE030}" destId="{EF93A060-617C-4572-8765-ECC5D087D3BB}"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9860BB13-571D-4725-89C1-FC4D207C037B}" type="doc">
      <dgm:prSet loTypeId="urn:microsoft.com/office/officeart/2005/8/layout/vList2" loCatId="list" qsTypeId="urn:microsoft.com/office/officeart/2005/8/quickstyle/3d2" qsCatId="3D" csTypeId="urn:microsoft.com/office/officeart/2005/8/colors/accent0_2" csCatId="mainScheme"/>
      <dgm:spPr/>
      <dgm:t>
        <a:bodyPr/>
        <a:lstStyle/>
        <a:p>
          <a:endParaRPr lang="en-US"/>
        </a:p>
      </dgm:t>
    </dgm:pt>
    <dgm:pt modelId="{C29C3084-A2D2-4CA4-AC68-9C4CE6F1D733}">
      <dgm:prSet/>
      <dgm:spPr/>
      <dgm:t>
        <a:bodyPr/>
        <a:lstStyle/>
        <a:p>
          <a:pPr algn="ctr" rtl="0"/>
          <a:r>
            <a:rPr lang="en-US" dirty="0" smtClean="0"/>
            <a:t>Is it or Isn’t it a TDR?</a:t>
          </a:r>
          <a:endParaRPr lang="en-US" dirty="0"/>
        </a:p>
      </dgm:t>
    </dgm:pt>
    <dgm:pt modelId="{68F04ECF-5752-4BE6-AF71-EC7F869EDC94}" type="parTrans" cxnId="{EA550498-2F8B-4B6D-84F2-EC971C9D44E5}">
      <dgm:prSet/>
      <dgm:spPr/>
      <dgm:t>
        <a:bodyPr/>
        <a:lstStyle/>
        <a:p>
          <a:endParaRPr lang="en-US"/>
        </a:p>
      </dgm:t>
    </dgm:pt>
    <dgm:pt modelId="{A3E5C184-347B-4823-8DEC-0CC98663A193}" type="sibTrans" cxnId="{EA550498-2F8B-4B6D-84F2-EC971C9D44E5}">
      <dgm:prSet/>
      <dgm:spPr/>
      <dgm:t>
        <a:bodyPr/>
        <a:lstStyle/>
        <a:p>
          <a:endParaRPr lang="en-US"/>
        </a:p>
      </dgm:t>
    </dgm:pt>
    <dgm:pt modelId="{ED7CA9F3-CE9F-417F-AAC4-DC1C8D22C6EF}" type="pres">
      <dgm:prSet presAssocID="{9860BB13-571D-4725-89C1-FC4D207C037B}" presName="linear" presStyleCnt="0">
        <dgm:presLayoutVars>
          <dgm:animLvl val="lvl"/>
          <dgm:resizeHandles val="exact"/>
        </dgm:presLayoutVars>
      </dgm:prSet>
      <dgm:spPr/>
      <dgm:t>
        <a:bodyPr/>
        <a:lstStyle/>
        <a:p>
          <a:endParaRPr lang="en-US"/>
        </a:p>
      </dgm:t>
    </dgm:pt>
    <dgm:pt modelId="{70E56C34-6DE2-4D07-815C-546B9308F172}" type="pres">
      <dgm:prSet presAssocID="{C29C3084-A2D2-4CA4-AC68-9C4CE6F1D733}" presName="parentText" presStyleLbl="node1" presStyleIdx="0" presStyleCnt="1">
        <dgm:presLayoutVars>
          <dgm:chMax val="0"/>
          <dgm:bulletEnabled val="1"/>
        </dgm:presLayoutVars>
      </dgm:prSet>
      <dgm:spPr/>
      <dgm:t>
        <a:bodyPr/>
        <a:lstStyle/>
        <a:p>
          <a:endParaRPr lang="en-US"/>
        </a:p>
      </dgm:t>
    </dgm:pt>
  </dgm:ptLst>
  <dgm:cxnLst>
    <dgm:cxn modelId="{FD0EA616-194B-484A-AE74-00CAA95F63B6}" type="presOf" srcId="{9860BB13-571D-4725-89C1-FC4D207C037B}" destId="{ED7CA9F3-CE9F-417F-AAC4-DC1C8D22C6EF}" srcOrd="0" destOrd="0" presId="urn:microsoft.com/office/officeart/2005/8/layout/vList2"/>
    <dgm:cxn modelId="{EF662DE4-7605-45B4-B7A4-B51EC6AE2F79}" type="presOf" srcId="{C29C3084-A2D2-4CA4-AC68-9C4CE6F1D733}" destId="{70E56C34-6DE2-4D07-815C-546B9308F172}" srcOrd="0" destOrd="0" presId="urn:microsoft.com/office/officeart/2005/8/layout/vList2"/>
    <dgm:cxn modelId="{EA550498-2F8B-4B6D-84F2-EC971C9D44E5}" srcId="{9860BB13-571D-4725-89C1-FC4D207C037B}" destId="{C29C3084-A2D2-4CA4-AC68-9C4CE6F1D733}" srcOrd="0" destOrd="0" parTransId="{68F04ECF-5752-4BE6-AF71-EC7F869EDC94}" sibTransId="{A3E5C184-347B-4823-8DEC-0CC98663A193}"/>
    <dgm:cxn modelId="{5C40DC6B-888E-4062-AC55-A32839A83AFB}" type="presParOf" srcId="{ED7CA9F3-CE9F-417F-AAC4-DC1C8D22C6EF}" destId="{70E56C34-6DE2-4D07-815C-546B9308F172}"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5C519760-6EC2-49BE-9EB7-906884806912}" type="doc">
      <dgm:prSet loTypeId="urn:microsoft.com/office/officeart/2005/8/layout/vList2" loCatId="list" qsTypeId="urn:microsoft.com/office/officeart/2005/8/quickstyle/3d6" qsCatId="3D" csTypeId="urn:microsoft.com/office/officeart/2005/8/colors/accent3_3" csCatId="accent3"/>
      <dgm:spPr/>
      <dgm:t>
        <a:bodyPr/>
        <a:lstStyle/>
        <a:p>
          <a:endParaRPr lang="en-US"/>
        </a:p>
      </dgm:t>
    </dgm:pt>
    <dgm:pt modelId="{61BE6BF1-8636-4B26-ABCE-3260CC7E713D}">
      <dgm:prSet/>
      <dgm:spPr/>
      <dgm:t>
        <a:bodyPr/>
        <a:lstStyle/>
        <a:p>
          <a:pPr algn="ctr" rtl="0"/>
          <a:r>
            <a:rPr lang="en-US" dirty="0" smtClean="0"/>
            <a:t>Is it or Isn’t it a TDR?</a:t>
          </a:r>
          <a:endParaRPr lang="en-US" dirty="0"/>
        </a:p>
      </dgm:t>
    </dgm:pt>
    <dgm:pt modelId="{93030BFE-BE62-4593-8FA5-F02C1986F115}" type="parTrans" cxnId="{D084B521-166D-4C08-99DE-9F230F97DBC3}">
      <dgm:prSet/>
      <dgm:spPr/>
      <dgm:t>
        <a:bodyPr/>
        <a:lstStyle/>
        <a:p>
          <a:endParaRPr lang="en-US"/>
        </a:p>
      </dgm:t>
    </dgm:pt>
    <dgm:pt modelId="{1B47D8E3-A8D3-4370-8FB4-303CDBBEE287}" type="sibTrans" cxnId="{D084B521-166D-4C08-99DE-9F230F97DBC3}">
      <dgm:prSet/>
      <dgm:spPr/>
      <dgm:t>
        <a:bodyPr/>
        <a:lstStyle/>
        <a:p>
          <a:endParaRPr lang="en-US"/>
        </a:p>
      </dgm:t>
    </dgm:pt>
    <dgm:pt modelId="{3B6DEE60-0D54-4638-8C6A-2D429AEE34AB}" type="pres">
      <dgm:prSet presAssocID="{5C519760-6EC2-49BE-9EB7-906884806912}" presName="linear" presStyleCnt="0">
        <dgm:presLayoutVars>
          <dgm:animLvl val="lvl"/>
          <dgm:resizeHandles val="exact"/>
        </dgm:presLayoutVars>
      </dgm:prSet>
      <dgm:spPr/>
      <dgm:t>
        <a:bodyPr/>
        <a:lstStyle/>
        <a:p>
          <a:endParaRPr lang="en-US"/>
        </a:p>
      </dgm:t>
    </dgm:pt>
    <dgm:pt modelId="{0E6D06CA-6DFA-4A18-9954-E4ED548110A1}" type="pres">
      <dgm:prSet presAssocID="{61BE6BF1-8636-4B26-ABCE-3260CC7E713D}" presName="parentText" presStyleLbl="node1" presStyleIdx="0" presStyleCnt="1">
        <dgm:presLayoutVars>
          <dgm:chMax val="0"/>
          <dgm:bulletEnabled val="1"/>
        </dgm:presLayoutVars>
      </dgm:prSet>
      <dgm:spPr/>
      <dgm:t>
        <a:bodyPr/>
        <a:lstStyle/>
        <a:p>
          <a:endParaRPr lang="en-US"/>
        </a:p>
      </dgm:t>
    </dgm:pt>
  </dgm:ptLst>
  <dgm:cxnLst>
    <dgm:cxn modelId="{D084B521-166D-4C08-99DE-9F230F97DBC3}" srcId="{5C519760-6EC2-49BE-9EB7-906884806912}" destId="{61BE6BF1-8636-4B26-ABCE-3260CC7E713D}" srcOrd="0" destOrd="0" parTransId="{93030BFE-BE62-4593-8FA5-F02C1986F115}" sibTransId="{1B47D8E3-A8D3-4370-8FB4-303CDBBEE287}"/>
    <dgm:cxn modelId="{82CD8FBB-9F06-4B10-B509-F154E06A8405}" type="presOf" srcId="{61BE6BF1-8636-4B26-ABCE-3260CC7E713D}" destId="{0E6D06CA-6DFA-4A18-9954-E4ED548110A1}" srcOrd="0" destOrd="0" presId="urn:microsoft.com/office/officeart/2005/8/layout/vList2"/>
    <dgm:cxn modelId="{A15B7B9D-CC56-4816-84F0-27FB8C715562}" type="presOf" srcId="{5C519760-6EC2-49BE-9EB7-906884806912}" destId="{3B6DEE60-0D54-4638-8C6A-2D429AEE34AB}" srcOrd="0" destOrd="0" presId="urn:microsoft.com/office/officeart/2005/8/layout/vList2"/>
    <dgm:cxn modelId="{7459C14A-5B58-4D54-A280-CACCE37EDFF4}" type="presParOf" srcId="{3B6DEE60-0D54-4638-8C6A-2D429AEE34AB}" destId="{0E6D06CA-6DFA-4A18-9954-E4ED548110A1}"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2692F3B7-8F68-4DDB-88E2-AAD68EEC1C81}"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F355FE3F-A3AC-423D-A5DC-2A6DD82D542A}">
      <dgm:prSet phldrT="[Text]"/>
      <dgm:spPr/>
      <dgm:t>
        <a:bodyPr/>
        <a:lstStyle/>
        <a:p>
          <a:r>
            <a:rPr lang="en-US" b="1" dirty="0" smtClean="0"/>
            <a:t>TDRs must be assessed under FAS 114.</a:t>
          </a:r>
          <a:endParaRPr lang="en-US" dirty="0"/>
        </a:p>
      </dgm:t>
    </dgm:pt>
    <dgm:pt modelId="{C846E283-3809-4B0B-AF7F-AC846A6236DE}" type="parTrans" cxnId="{D0069327-A55B-4C07-9277-21308E029D11}">
      <dgm:prSet/>
      <dgm:spPr/>
      <dgm:t>
        <a:bodyPr/>
        <a:lstStyle/>
        <a:p>
          <a:endParaRPr lang="en-US"/>
        </a:p>
      </dgm:t>
    </dgm:pt>
    <dgm:pt modelId="{AF66F8C3-B666-4CCE-86E3-1034F4A101A9}" type="sibTrans" cxnId="{D0069327-A55B-4C07-9277-21308E029D11}">
      <dgm:prSet/>
      <dgm:spPr/>
      <dgm:t>
        <a:bodyPr/>
        <a:lstStyle/>
        <a:p>
          <a:endParaRPr lang="en-US"/>
        </a:p>
      </dgm:t>
    </dgm:pt>
    <dgm:pt modelId="{85430AFC-8894-4600-B2BD-A8E7D589154E}">
      <dgm:prSet/>
      <dgm:spPr/>
      <dgm:t>
        <a:bodyPr/>
        <a:lstStyle/>
        <a:p>
          <a:r>
            <a:rPr lang="en-US" b="1" dirty="0" smtClean="0"/>
            <a:t>Reminder!!! – an impaired loan under an FAS 114 analysis is not included in the FAS 5 analysis.  </a:t>
          </a:r>
        </a:p>
      </dgm:t>
    </dgm:pt>
    <dgm:pt modelId="{D8C3B59A-8E57-4B0B-8630-2A554DCE80AC}" type="parTrans" cxnId="{5F8F1BA6-7456-4704-B8AE-1D0755A8900C}">
      <dgm:prSet/>
      <dgm:spPr/>
      <dgm:t>
        <a:bodyPr/>
        <a:lstStyle/>
        <a:p>
          <a:endParaRPr lang="en-US"/>
        </a:p>
      </dgm:t>
    </dgm:pt>
    <dgm:pt modelId="{9A8C4B2D-6BF9-4A35-8217-BC056048FF2D}" type="sibTrans" cxnId="{5F8F1BA6-7456-4704-B8AE-1D0755A8900C}">
      <dgm:prSet/>
      <dgm:spPr/>
      <dgm:t>
        <a:bodyPr/>
        <a:lstStyle/>
        <a:p>
          <a:endParaRPr lang="en-US"/>
        </a:p>
      </dgm:t>
    </dgm:pt>
    <dgm:pt modelId="{F556EFFB-4000-46A1-B4E9-F484F2BC7610}">
      <dgm:prSet/>
      <dgm:spPr/>
      <dgm:t>
        <a:bodyPr/>
        <a:lstStyle/>
        <a:p>
          <a:r>
            <a:rPr lang="en-US" b="1" dirty="0" smtClean="0"/>
            <a:t>Document the analysis and don’t double count.</a:t>
          </a:r>
          <a:endParaRPr lang="en-US" dirty="0" smtClean="0"/>
        </a:p>
      </dgm:t>
    </dgm:pt>
    <dgm:pt modelId="{1C7796B7-DF19-4A9B-8FF7-C2E6F93339C1}" type="parTrans" cxnId="{77E0F6B6-FBEA-4815-A5DA-687B43A16890}">
      <dgm:prSet/>
      <dgm:spPr/>
      <dgm:t>
        <a:bodyPr/>
        <a:lstStyle/>
        <a:p>
          <a:endParaRPr lang="en-US"/>
        </a:p>
      </dgm:t>
    </dgm:pt>
    <dgm:pt modelId="{6D159C45-FB98-4EC1-99FD-44DC23E90584}" type="sibTrans" cxnId="{77E0F6B6-FBEA-4815-A5DA-687B43A16890}">
      <dgm:prSet/>
      <dgm:spPr/>
      <dgm:t>
        <a:bodyPr/>
        <a:lstStyle/>
        <a:p>
          <a:endParaRPr lang="en-US"/>
        </a:p>
      </dgm:t>
    </dgm:pt>
    <dgm:pt modelId="{6F68289E-0F43-4A91-A77F-C3BE6F232A15}" type="pres">
      <dgm:prSet presAssocID="{2692F3B7-8F68-4DDB-88E2-AAD68EEC1C81}" presName="linear" presStyleCnt="0">
        <dgm:presLayoutVars>
          <dgm:animLvl val="lvl"/>
          <dgm:resizeHandles val="exact"/>
        </dgm:presLayoutVars>
      </dgm:prSet>
      <dgm:spPr/>
      <dgm:t>
        <a:bodyPr/>
        <a:lstStyle/>
        <a:p>
          <a:endParaRPr lang="en-US"/>
        </a:p>
      </dgm:t>
    </dgm:pt>
    <dgm:pt modelId="{10725F36-D794-4554-8F39-128492A9B2D3}" type="pres">
      <dgm:prSet presAssocID="{F355FE3F-A3AC-423D-A5DC-2A6DD82D542A}" presName="parentText" presStyleLbl="node1" presStyleIdx="0" presStyleCnt="3">
        <dgm:presLayoutVars>
          <dgm:chMax val="0"/>
          <dgm:bulletEnabled val="1"/>
        </dgm:presLayoutVars>
      </dgm:prSet>
      <dgm:spPr/>
      <dgm:t>
        <a:bodyPr/>
        <a:lstStyle/>
        <a:p>
          <a:endParaRPr lang="en-US"/>
        </a:p>
      </dgm:t>
    </dgm:pt>
    <dgm:pt modelId="{BC6D1F0D-B51F-439C-A66A-471C6D96871F}" type="pres">
      <dgm:prSet presAssocID="{AF66F8C3-B666-4CCE-86E3-1034F4A101A9}" presName="spacer" presStyleCnt="0"/>
      <dgm:spPr/>
    </dgm:pt>
    <dgm:pt modelId="{9255AC34-630A-4E91-8A64-1C41BD9F99DE}" type="pres">
      <dgm:prSet presAssocID="{85430AFC-8894-4600-B2BD-A8E7D589154E}" presName="parentText" presStyleLbl="node1" presStyleIdx="1" presStyleCnt="3">
        <dgm:presLayoutVars>
          <dgm:chMax val="0"/>
          <dgm:bulletEnabled val="1"/>
        </dgm:presLayoutVars>
      </dgm:prSet>
      <dgm:spPr/>
      <dgm:t>
        <a:bodyPr/>
        <a:lstStyle/>
        <a:p>
          <a:endParaRPr lang="en-US"/>
        </a:p>
      </dgm:t>
    </dgm:pt>
    <dgm:pt modelId="{9A1EE11A-AB86-4327-B03B-13421DCC6DDB}" type="pres">
      <dgm:prSet presAssocID="{9A8C4B2D-6BF9-4A35-8217-BC056048FF2D}" presName="spacer" presStyleCnt="0"/>
      <dgm:spPr/>
    </dgm:pt>
    <dgm:pt modelId="{41A2358B-5897-4A7D-9FAE-34A36587CB88}" type="pres">
      <dgm:prSet presAssocID="{F556EFFB-4000-46A1-B4E9-F484F2BC7610}" presName="parentText" presStyleLbl="node1" presStyleIdx="2" presStyleCnt="3">
        <dgm:presLayoutVars>
          <dgm:chMax val="0"/>
          <dgm:bulletEnabled val="1"/>
        </dgm:presLayoutVars>
      </dgm:prSet>
      <dgm:spPr/>
      <dgm:t>
        <a:bodyPr/>
        <a:lstStyle/>
        <a:p>
          <a:endParaRPr lang="en-US"/>
        </a:p>
      </dgm:t>
    </dgm:pt>
  </dgm:ptLst>
  <dgm:cxnLst>
    <dgm:cxn modelId="{77E0F6B6-FBEA-4815-A5DA-687B43A16890}" srcId="{2692F3B7-8F68-4DDB-88E2-AAD68EEC1C81}" destId="{F556EFFB-4000-46A1-B4E9-F484F2BC7610}" srcOrd="2" destOrd="0" parTransId="{1C7796B7-DF19-4A9B-8FF7-C2E6F93339C1}" sibTransId="{6D159C45-FB98-4EC1-99FD-44DC23E90584}"/>
    <dgm:cxn modelId="{E3B3070D-1BF8-458C-80C7-015387869343}" type="presOf" srcId="{85430AFC-8894-4600-B2BD-A8E7D589154E}" destId="{9255AC34-630A-4E91-8A64-1C41BD9F99DE}" srcOrd="0" destOrd="0" presId="urn:microsoft.com/office/officeart/2005/8/layout/vList2"/>
    <dgm:cxn modelId="{8BD0A7C6-76ED-4B3C-839C-338F48B69667}" type="presOf" srcId="{2692F3B7-8F68-4DDB-88E2-AAD68EEC1C81}" destId="{6F68289E-0F43-4A91-A77F-C3BE6F232A15}" srcOrd="0" destOrd="0" presId="urn:microsoft.com/office/officeart/2005/8/layout/vList2"/>
    <dgm:cxn modelId="{E6ACAC21-30B3-46C6-9F3A-A077A298B22C}" type="presOf" srcId="{F556EFFB-4000-46A1-B4E9-F484F2BC7610}" destId="{41A2358B-5897-4A7D-9FAE-34A36587CB88}" srcOrd="0" destOrd="0" presId="urn:microsoft.com/office/officeart/2005/8/layout/vList2"/>
    <dgm:cxn modelId="{D0069327-A55B-4C07-9277-21308E029D11}" srcId="{2692F3B7-8F68-4DDB-88E2-AAD68EEC1C81}" destId="{F355FE3F-A3AC-423D-A5DC-2A6DD82D542A}" srcOrd="0" destOrd="0" parTransId="{C846E283-3809-4B0B-AF7F-AC846A6236DE}" sibTransId="{AF66F8C3-B666-4CCE-86E3-1034F4A101A9}"/>
    <dgm:cxn modelId="{4879BFE3-D115-4184-8AC5-529B39D6D4B2}" type="presOf" srcId="{F355FE3F-A3AC-423D-A5DC-2A6DD82D542A}" destId="{10725F36-D794-4554-8F39-128492A9B2D3}" srcOrd="0" destOrd="0" presId="urn:microsoft.com/office/officeart/2005/8/layout/vList2"/>
    <dgm:cxn modelId="{5F8F1BA6-7456-4704-B8AE-1D0755A8900C}" srcId="{2692F3B7-8F68-4DDB-88E2-AAD68EEC1C81}" destId="{85430AFC-8894-4600-B2BD-A8E7D589154E}" srcOrd="1" destOrd="0" parTransId="{D8C3B59A-8E57-4B0B-8630-2A554DCE80AC}" sibTransId="{9A8C4B2D-6BF9-4A35-8217-BC056048FF2D}"/>
    <dgm:cxn modelId="{566FA927-5A02-4F46-B746-508297A87623}" type="presParOf" srcId="{6F68289E-0F43-4A91-A77F-C3BE6F232A15}" destId="{10725F36-D794-4554-8F39-128492A9B2D3}" srcOrd="0" destOrd="0" presId="urn:microsoft.com/office/officeart/2005/8/layout/vList2"/>
    <dgm:cxn modelId="{64EC9EA8-DFF7-4E6D-892F-E5F015C9CD11}" type="presParOf" srcId="{6F68289E-0F43-4A91-A77F-C3BE6F232A15}" destId="{BC6D1F0D-B51F-439C-A66A-471C6D96871F}" srcOrd="1" destOrd="0" presId="urn:microsoft.com/office/officeart/2005/8/layout/vList2"/>
    <dgm:cxn modelId="{C7CAC539-8745-43A6-B5FE-F795B6AFF4DF}" type="presParOf" srcId="{6F68289E-0F43-4A91-A77F-C3BE6F232A15}" destId="{9255AC34-630A-4E91-8A64-1C41BD9F99DE}" srcOrd="2" destOrd="0" presId="urn:microsoft.com/office/officeart/2005/8/layout/vList2"/>
    <dgm:cxn modelId="{ADC14CDA-83B2-4AC0-AA00-B55CDD27DB0A}" type="presParOf" srcId="{6F68289E-0F43-4A91-A77F-C3BE6F232A15}" destId="{9A1EE11A-AB86-4327-B03B-13421DCC6DDB}" srcOrd="3" destOrd="0" presId="urn:microsoft.com/office/officeart/2005/8/layout/vList2"/>
    <dgm:cxn modelId="{79CA7786-7F8C-4ABA-91D9-903A8B8170CB}" type="presParOf" srcId="{6F68289E-0F43-4A91-A77F-C3BE6F232A15}" destId="{41A2358B-5897-4A7D-9FAE-34A36587CB88}"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531950FB-468A-4920-B3E9-6DA88066A632}" type="doc">
      <dgm:prSet loTypeId="urn:microsoft.com/office/officeart/2005/8/layout/process1" loCatId="process" qsTypeId="urn:microsoft.com/office/officeart/2005/8/quickstyle/simple5" qsCatId="simple" csTypeId="urn:microsoft.com/office/officeart/2005/8/colors/accent1_2" csCatId="accent1" phldr="1"/>
      <dgm:spPr/>
    </dgm:pt>
    <dgm:pt modelId="{FE64DC0C-DD5A-412E-A61F-F452929A9F2A}">
      <dgm:prSet phldrT="[Text]"/>
      <dgm:spPr/>
      <dgm:t>
        <a:bodyPr/>
        <a:lstStyle/>
        <a:p>
          <a:r>
            <a:rPr lang="en-US" dirty="0" smtClean="0"/>
            <a:t>External Factors</a:t>
          </a:r>
        </a:p>
        <a:p>
          <a:r>
            <a:rPr lang="en-US" dirty="0" smtClean="0"/>
            <a:t>(FAS 5)</a:t>
          </a:r>
          <a:endParaRPr lang="en-US" dirty="0"/>
        </a:p>
      </dgm:t>
    </dgm:pt>
    <dgm:pt modelId="{7E5DB3C8-2FCF-4DF5-A7A3-0BB33D7A7FF4}" type="parTrans" cxnId="{97BE84A3-F609-42DD-ABE9-FD47CCEC13E5}">
      <dgm:prSet/>
      <dgm:spPr/>
      <dgm:t>
        <a:bodyPr/>
        <a:lstStyle/>
        <a:p>
          <a:endParaRPr lang="en-US"/>
        </a:p>
      </dgm:t>
    </dgm:pt>
    <dgm:pt modelId="{A6DA2BDF-4679-4246-B140-643DF061742D}" type="sibTrans" cxnId="{97BE84A3-F609-42DD-ABE9-FD47CCEC13E5}">
      <dgm:prSet/>
      <dgm:spPr/>
      <dgm:t>
        <a:bodyPr/>
        <a:lstStyle/>
        <a:p>
          <a:endParaRPr lang="en-US" dirty="0"/>
        </a:p>
      </dgm:t>
    </dgm:pt>
    <dgm:pt modelId="{A82631E9-F74B-458D-92EF-6F3FD75BAB36}">
      <dgm:prSet phldrT="[Text]"/>
      <dgm:spPr/>
      <dgm:t>
        <a:bodyPr/>
        <a:lstStyle/>
        <a:p>
          <a:r>
            <a:rPr lang="en-US" dirty="0" smtClean="0"/>
            <a:t>Individual Impairment</a:t>
          </a:r>
        </a:p>
        <a:p>
          <a:r>
            <a:rPr lang="en-US" dirty="0" smtClean="0"/>
            <a:t>(FAS 114)</a:t>
          </a:r>
          <a:endParaRPr lang="en-US" dirty="0"/>
        </a:p>
      </dgm:t>
    </dgm:pt>
    <dgm:pt modelId="{B7AE225E-A152-459B-93DF-09F505FD7652}" type="parTrans" cxnId="{7012BED6-C15A-46D1-B1A0-577F2BFBE88E}">
      <dgm:prSet/>
      <dgm:spPr/>
      <dgm:t>
        <a:bodyPr/>
        <a:lstStyle/>
        <a:p>
          <a:endParaRPr lang="en-US"/>
        </a:p>
      </dgm:t>
    </dgm:pt>
    <dgm:pt modelId="{907D2FF7-F833-4D99-863F-F5055DE503A8}" type="sibTrans" cxnId="{7012BED6-C15A-46D1-B1A0-577F2BFBE88E}">
      <dgm:prSet/>
      <dgm:spPr/>
      <dgm:t>
        <a:bodyPr/>
        <a:lstStyle/>
        <a:p>
          <a:endParaRPr lang="en-US" dirty="0"/>
        </a:p>
      </dgm:t>
    </dgm:pt>
    <dgm:pt modelId="{ED9A8C10-DFBF-451E-A5A5-2104264A2CE9}">
      <dgm:prSet phldrT="[Text]"/>
      <dgm:spPr/>
      <dgm:t>
        <a:bodyPr/>
        <a:lstStyle/>
        <a:p>
          <a:r>
            <a:rPr lang="en-US" dirty="0" smtClean="0"/>
            <a:t>Required Allowance</a:t>
          </a:r>
          <a:endParaRPr lang="en-US" dirty="0"/>
        </a:p>
      </dgm:t>
    </dgm:pt>
    <dgm:pt modelId="{03CF62D7-EC7E-45B6-B253-214E8251CC50}" type="parTrans" cxnId="{26C360D6-E3EA-4CFE-AC06-96F05BA1A994}">
      <dgm:prSet/>
      <dgm:spPr/>
      <dgm:t>
        <a:bodyPr/>
        <a:lstStyle/>
        <a:p>
          <a:endParaRPr lang="en-US"/>
        </a:p>
      </dgm:t>
    </dgm:pt>
    <dgm:pt modelId="{AD876E90-DBC5-4D92-BF0C-28F87B7BC29D}" type="sibTrans" cxnId="{26C360D6-E3EA-4CFE-AC06-96F05BA1A994}">
      <dgm:prSet/>
      <dgm:spPr/>
      <dgm:t>
        <a:bodyPr/>
        <a:lstStyle/>
        <a:p>
          <a:endParaRPr lang="en-US"/>
        </a:p>
      </dgm:t>
    </dgm:pt>
    <dgm:pt modelId="{1605738A-9A48-49F9-886E-02363CF07DF7}">
      <dgm:prSet phldrT="[Text]"/>
      <dgm:spPr/>
      <dgm:t>
        <a:bodyPr/>
        <a:lstStyle/>
        <a:p>
          <a:r>
            <a:rPr lang="en-US" dirty="0" smtClean="0"/>
            <a:t>Pooling/Historical Factor</a:t>
          </a:r>
        </a:p>
        <a:p>
          <a:r>
            <a:rPr lang="en-US" dirty="0" smtClean="0"/>
            <a:t>(FAS 5)</a:t>
          </a:r>
          <a:endParaRPr lang="en-US" dirty="0"/>
        </a:p>
      </dgm:t>
    </dgm:pt>
    <dgm:pt modelId="{ABE9716C-0779-409B-847A-E490C02894E8}" type="parTrans" cxnId="{FD62A4E9-2150-4902-BDFF-8AC341AE6396}">
      <dgm:prSet/>
      <dgm:spPr/>
      <dgm:t>
        <a:bodyPr/>
        <a:lstStyle/>
        <a:p>
          <a:endParaRPr lang="en-US"/>
        </a:p>
      </dgm:t>
    </dgm:pt>
    <dgm:pt modelId="{55F8B5D2-D0EE-4744-AF0B-42253E6CB01F}" type="sibTrans" cxnId="{FD62A4E9-2150-4902-BDFF-8AC341AE6396}">
      <dgm:prSet/>
      <dgm:spPr/>
      <dgm:t>
        <a:bodyPr/>
        <a:lstStyle/>
        <a:p>
          <a:endParaRPr lang="en-US" dirty="0"/>
        </a:p>
      </dgm:t>
    </dgm:pt>
    <dgm:pt modelId="{ECD69F84-0906-43F5-815C-FB76CB058D4C}" type="pres">
      <dgm:prSet presAssocID="{531950FB-468A-4920-B3E9-6DA88066A632}" presName="Name0" presStyleCnt="0">
        <dgm:presLayoutVars>
          <dgm:dir/>
          <dgm:resizeHandles val="exact"/>
        </dgm:presLayoutVars>
      </dgm:prSet>
      <dgm:spPr/>
    </dgm:pt>
    <dgm:pt modelId="{E19944CC-E70B-4A43-BB81-F6ECB95CA3AB}" type="pres">
      <dgm:prSet presAssocID="{1605738A-9A48-49F9-886E-02363CF07DF7}" presName="node" presStyleLbl="node1" presStyleIdx="0" presStyleCnt="4" custLinFactNeighborX="-572" custLinFactNeighborY="-1040">
        <dgm:presLayoutVars>
          <dgm:bulletEnabled val="1"/>
        </dgm:presLayoutVars>
      </dgm:prSet>
      <dgm:spPr/>
      <dgm:t>
        <a:bodyPr/>
        <a:lstStyle/>
        <a:p>
          <a:endParaRPr lang="en-US"/>
        </a:p>
      </dgm:t>
    </dgm:pt>
    <dgm:pt modelId="{ABBBFA4C-2037-4436-A286-A0B7762A1AF8}" type="pres">
      <dgm:prSet presAssocID="{55F8B5D2-D0EE-4744-AF0B-42253E6CB01F}" presName="sibTrans" presStyleLbl="sibTrans2D1" presStyleIdx="0" presStyleCnt="3"/>
      <dgm:spPr>
        <a:prstGeom prst="mathPlus">
          <a:avLst/>
        </a:prstGeom>
      </dgm:spPr>
      <dgm:t>
        <a:bodyPr/>
        <a:lstStyle/>
        <a:p>
          <a:endParaRPr lang="en-US"/>
        </a:p>
      </dgm:t>
    </dgm:pt>
    <dgm:pt modelId="{53270C64-596C-49A8-9D36-424EA5B9B264}" type="pres">
      <dgm:prSet presAssocID="{55F8B5D2-D0EE-4744-AF0B-42253E6CB01F}" presName="connectorText" presStyleLbl="sibTrans2D1" presStyleIdx="0" presStyleCnt="3"/>
      <dgm:spPr/>
      <dgm:t>
        <a:bodyPr/>
        <a:lstStyle/>
        <a:p>
          <a:endParaRPr lang="en-US"/>
        </a:p>
      </dgm:t>
    </dgm:pt>
    <dgm:pt modelId="{B0A8BEEB-B5E0-48DD-8E9D-39BE2FFC2DC9}" type="pres">
      <dgm:prSet presAssocID="{FE64DC0C-DD5A-412E-A61F-F452929A9F2A}" presName="node" presStyleLbl="node1" presStyleIdx="1" presStyleCnt="4">
        <dgm:presLayoutVars>
          <dgm:bulletEnabled val="1"/>
        </dgm:presLayoutVars>
      </dgm:prSet>
      <dgm:spPr/>
      <dgm:t>
        <a:bodyPr/>
        <a:lstStyle/>
        <a:p>
          <a:endParaRPr lang="en-US"/>
        </a:p>
      </dgm:t>
    </dgm:pt>
    <dgm:pt modelId="{5BC0806D-085C-41D6-9505-FFDF9D73AD7B}" type="pres">
      <dgm:prSet presAssocID="{A6DA2BDF-4679-4246-B140-643DF061742D}" presName="sibTrans" presStyleLbl="sibTrans2D1" presStyleIdx="1" presStyleCnt="3"/>
      <dgm:spPr>
        <a:prstGeom prst="mathPlus">
          <a:avLst/>
        </a:prstGeom>
      </dgm:spPr>
      <dgm:t>
        <a:bodyPr/>
        <a:lstStyle/>
        <a:p>
          <a:endParaRPr lang="en-US"/>
        </a:p>
      </dgm:t>
    </dgm:pt>
    <dgm:pt modelId="{E08FAE7F-60AA-463A-A434-F567C2D16A10}" type="pres">
      <dgm:prSet presAssocID="{A6DA2BDF-4679-4246-B140-643DF061742D}" presName="connectorText" presStyleLbl="sibTrans2D1" presStyleIdx="1" presStyleCnt="3"/>
      <dgm:spPr/>
      <dgm:t>
        <a:bodyPr/>
        <a:lstStyle/>
        <a:p>
          <a:endParaRPr lang="en-US"/>
        </a:p>
      </dgm:t>
    </dgm:pt>
    <dgm:pt modelId="{7031E584-5E46-49C2-9625-B10FFD67C6BD}" type="pres">
      <dgm:prSet presAssocID="{A82631E9-F74B-458D-92EF-6F3FD75BAB36}" presName="node" presStyleLbl="node1" presStyleIdx="2" presStyleCnt="4">
        <dgm:presLayoutVars>
          <dgm:bulletEnabled val="1"/>
        </dgm:presLayoutVars>
      </dgm:prSet>
      <dgm:spPr/>
      <dgm:t>
        <a:bodyPr/>
        <a:lstStyle/>
        <a:p>
          <a:endParaRPr lang="en-US"/>
        </a:p>
      </dgm:t>
    </dgm:pt>
    <dgm:pt modelId="{319159F6-8FD1-41AC-AD57-772BBE5C2847}" type="pres">
      <dgm:prSet presAssocID="{907D2FF7-F833-4D99-863F-F5055DE503A8}" presName="sibTrans" presStyleLbl="sibTrans2D1" presStyleIdx="2" presStyleCnt="3"/>
      <dgm:spPr>
        <a:prstGeom prst="mathEqual">
          <a:avLst/>
        </a:prstGeom>
      </dgm:spPr>
      <dgm:t>
        <a:bodyPr/>
        <a:lstStyle/>
        <a:p>
          <a:endParaRPr lang="en-US"/>
        </a:p>
      </dgm:t>
    </dgm:pt>
    <dgm:pt modelId="{21BBC25A-18A8-4A64-82E4-FC9319167FBC}" type="pres">
      <dgm:prSet presAssocID="{907D2FF7-F833-4D99-863F-F5055DE503A8}" presName="connectorText" presStyleLbl="sibTrans2D1" presStyleIdx="2" presStyleCnt="3"/>
      <dgm:spPr/>
      <dgm:t>
        <a:bodyPr/>
        <a:lstStyle/>
        <a:p>
          <a:endParaRPr lang="en-US"/>
        </a:p>
      </dgm:t>
    </dgm:pt>
    <dgm:pt modelId="{DC7519B8-0B11-448B-B997-A6CB0BD97863}" type="pres">
      <dgm:prSet presAssocID="{ED9A8C10-DFBF-451E-A5A5-2104264A2CE9}" presName="node" presStyleLbl="node1" presStyleIdx="3" presStyleCnt="4">
        <dgm:presLayoutVars>
          <dgm:bulletEnabled val="1"/>
        </dgm:presLayoutVars>
      </dgm:prSet>
      <dgm:spPr/>
      <dgm:t>
        <a:bodyPr/>
        <a:lstStyle/>
        <a:p>
          <a:endParaRPr lang="en-US"/>
        </a:p>
      </dgm:t>
    </dgm:pt>
  </dgm:ptLst>
  <dgm:cxnLst>
    <dgm:cxn modelId="{09872FE9-F878-4E7B-B44B-9AE599C54954}" type="presOf" srcId="{ED9A8C10-DFBF-451E-A5A5-2104264A2CE9}" destId="{DC7519B8-0B11-448B-B997-A6CB0BD97863}" srcOrd="0" destOrd="0" presId="urn:microsoft.com/office/officeart/2005/8/layout/process1"/>
    <dgm:cxn modelId="{537A719A-0395-499F-8AEB-EB709D899C27}" type="presOf" srcId="{531950FB-468A-4920-B3E9-6DA88066A632}" destId="{ECD69F84-0906-43F5-815C-FB76CB058D4C}" srcOrd="0" destOrd="0" presId="urn:microsoft.com/office/officeart/2005/8/layout/process1"/>
    <dgm:cxn modelId="{97BE84A3-F609-42DD-ABE9-FD47CCEC13E5}" srcId="{531950FB-468A-4920-B3E9-6DA88066A632}" destId="{FE64DC0C-DD5A-412E-A61F-F452929A9F2A}" srcOrd="1" destOrd="0" parTransId="{7E5DB3C8-2FCF-4DF5-A7A3-0BB33D7A7FF4}" sibTransId="{A6DA2BDF-4679-4246-B140-643DF061742D}"/>
    <dgm:cxn modelId="{F3BA8BC8-2494-4966-9B66-D143AD864E9F}" type="presOf" srcId="{FE64DC0C-DD5A-412E-A61F-F452929A9F2A}" destId="{B0A8BEEB-B5E0-48DD-8E9D-39BE2FFC2DC9}" srcOrd="0" destOrd="0" presId="urn:microsoft.com/office/officeart/2005/8/layout/process1"/>
    <dgm:cxn modelId="{A4F129E5-DBC6-4DA9-9825-C0BF8144D812}" type="presOf" srcId="{55F8B5D2-D0EE-4744-AF0B-42253E6CB01F}" destId="{53270C64-596C-49A8-9D36-424EA5B9B264}" srcOrd="1" destOrd="0" presId="urn:microsoft.com/office/officeart/2005/8/layout/process1"/>
    <dgm:cxn modelId="{796A7E7D-491B-483F-89BA-F5E81D08F6D7}" type="presOf" srcId="{907D2FF7-F833-4D99-863F-F5055DE503A8}" destId="{21BBC25A-18A8-4A64-82E4-FC9319167FBC}" srcOrd="1" destOrd="0" presId="urn:microsoft.com/office/officeart/2005/8/layout/process1"/>
    <dgm:cxn modelId="{FEA5A90D-3969-4132-B65B-13F9F13095B2}" type="presOf" srcId="{1605738A-9A48-49F9-886E-02363CF07DF7}" destId="{E19944CC-E70B-4A43-BB81-F6ECB95CA3AB}" srcOrd="0" destOrd="0" presId="urn:microsoft.com/office/officeart/2005/8/layout/process1"/>
    <dgm:cxn modelId="{BC3D4B0F-0202-4E31-A267-4F90AE2897C3}" type="presOf" srcId="{A82631E9-F74B-458D-92EF-6F3FD75BAB36}" destId="{7031E584-5E46-49C2-9625-B10FFD67C6BD}" srcOrd="0" destOrd="0" presId="urn:microsoft.com/office/officeart/2005/8/layout/process1"/>
    <dgm:cxn modelId="{9DD6EF81-B9C1-446F-998E-25ACB0692131}" type="presOf" srcId="{907D2FF7-F833-4D99-863F-F5055DE503A8}" destId="{319159F6-8FD1-41AC-AD57-772BBE5C2847}" srcOrd="0" destOrd="0" presId="urn:microsoft.com/office/officeart/2005/8/layout/process1"/>
    <dgm:cxn modelId="{B86DDDAA-A4BD-4709-B814-DEBD27D23D58}" type="presOf" srcId="{A6DA2BDF-4679-4246-B140-643DF061742D}" destId="{E08FAE7F-60AA-463A-A434-F567C2D16A10}" srcOrd="1" destOrd="0" presId="urn:microsoft.com/office/officeart/2005/8/layout/process1"/>
    <dgm:cxn modelId="{26C360D6-E3EA-4CFE-AC06-96F05BA1A994}" srcId="{531950FB-468A-4920-B3E9-6DA88066A632}" destId="{ED9A8C10-DFBF-451E-A5A5-2104264A2CE9}" srcOrd="3" destOrd="0" parTransId="{03CF62D7-EC7E-45B6-B253-214E8251CC50}" sibTransId="{AD876E90-DBC5-4D92-BF0C-28F87B7BC29D}"/>
    <dgm:cxn modelId="{BA2B11DE-5A3B-40FE-BDF0-23F73649A468}" type="presOf" srcId="{A6DA2BDF-4679-4246-B140-643DF061742D}" destId="{5BC0806D-085C-41D6-9505-FFDF9D73AD7B}" srcOrd="0" destOrd="0" presId="urn:microsoft.com/office/officeart/2005/8/layout/process1"/>
    <dgm:cxn modelId="{26FC2C95-2295-4355-9EDD-14E9AE3D526B}" type="presOf" srcId="{55F8B5D2-D0EE-4744-AF0B-42253E6CB01F}" destId="{ABBBFA4C-2037-4436-A286-A0B7762A1AF8}" srcOrd="0" destOrd="0" presId="urn:microsoft.com/office/officeart/2005/8/layout/process1"/>
    <dgm:cxn modelId="{FD62A4E9-2150-4902-BDFF-8AC341AE6396}" srcId="{531950FB-468A-4920-B3E9-6DA88066A632}" destId="{1605738A-9A48-49F9-886E-02363CF07DF7}" srcOrd="0" destOrd="0" parTransId="{ABE9716C-0779-409B-847A-E490C02894E8}" sibTransId="{55F8B5D2-D0EE-4744-AF0B-42253E6CB01F}"/>
    <dgm:cxn modelId="{7012BED6-C15A-46D1-B1A0-577F2BFBE88E}" srcId="{531950FB-468A-4920-B3E9-6DA88066A632}" destId="{A82631E9-F74B-458D-92EF-6F3FD75BAB36}" srcOrd="2" destOrd="0" parTransId="{B7AE225E-A152-459B-93DF-09F505FD7652}" sibTransId="{907D2FF7-F833-4D99-863F-F5055DE503A8}"/>
    <dgm:cxn modelId="{F06C8EB1-13F3-479F-84FA-01E3425147A6}" type="presParOf" srcId="{ECD69F84-0906-43F5-815C-FB76CB058D4C}" destId="{E19944CC-E70B-4A43-BB81-F6ECB95CA3AB}" srcOrd="0" destOrd="0" presId="urn:microsoft.com/office/officeart/2005/8/layout/process1"/>
    <dgm:cxn modelId="{3497AEAE-3DBC-4462-B325-E2974231E335}" type="presParOf" srcId="{ECD69F84-0906-43F5-815C-FB76CB058D4C}" destId="{ABBBFA4C-2037-4436-A286-A0B7762A1AF8}" srcOrd="1" destOrd="0" presId="urn:microsoft.com/office/officeart/2005/8/layout/process1"/>
    <dgm:cxn modelId="{BB67025E-1179-43E4-96E3-44FD86808CAA}" type="presParOf" srcId="{ABBBFA4C-2037-4436-A286-A0B7762A1AF8}" destId="{53270C64-596C-49A8-9D36-424EA5B9B264}" srcOrd="0" destOrd="0" presId="urn:microsoft.com/office/officeart/2005/8/layout/process1"/>
    <dgm:cxn modelId="{46916033-4279-429F-B29A-F437FE37A3FF}" type="presParOf" srcId="{ECD69F84-0906-43F5-815C-FB76CB058D4C}" destId="{B0A8BEEB-B5E0-48DD-8E9D-39BE2FFC2DC9}" srcOrd="2" destOrd="0" presId="urn:microsoft.com/office/officeart/2005/8/layout/process1"/>
    <dgm:cxn modelId="{A297EA55-28ED-421C-BD5A-3A7681C7B4CD}" type="presParOf" srcId="{ECD69F84-0906-43F5-815C-FB76CB058D4C}" destId="{5BC0806D-085C-41D6-9505-FFDF9D73AD7B}" srcOrd="3" destOrd="0" presId="urn:microsoft.com/office/officeart/2005/8/layout/process1"/>
    <dgm:cxn modelId="{4DBCBEA6-8CA0-4BFD-BDC3-2502157CD466}" type="presParOf" srcId="{5BC0806D-085C-41D6-9505-FFDF9D73AD7B}" destId="{E08FAE7F-60AA-463A-A434-F567C2D16A10}" srcOrd="0" destOrd="0" presId="urn:microsoft.com/office/officeart/2005/8/layout/process1"/>
    <dgm:cxn modelId="{78B59AB8-10CA-4AB2-9450-41C1C1093F1D}" type="presParOf" srcId="{ECD69F84-0906-43F5-815C-FB76CB058D4C}" destId="{7031E584-5E46-49C2-9625-B10FFD67C6BD}" srcOrd="4" destOrd="0" presId="urn:microsoft.com/office/officeart/2005/8/layout/process1"/>
    <dgm:cxn modelId="{749A0609-FB6A-4AF8-9005-66B9ED6DBD7C}" type="presParOf" srcId="{ECD69F84-0906-43F5-815C-FB76CB058D4C}" destId="{319159F6-8FD1-41AC-AD57-772BBE5C2847}" srcOrd="5" destOrd="0" presId="urn:microsoft.com/office/officeart/2005/8/layout/process1"/>
    <dgm:cxn modelId="{804C40C8-E509-462C-B896-8EDAE09FE517}" type="presParOf" srcId="{319159F6-8FD1-41AC-AD57-772BBE5C2847}" destId="{21BBC25A-18A8-4A64-82E4-FC9319167FBC}" srcOrd="0" destOrd="0" presId="urn:microsoft.com/office/officeart/2005/8/layout/process1"/>
    <dgm:cxn modelId="{98594FEA-A693-42AB-9C0D-484D37D8D883}" type="presParOf" srcId="{ECD69F84-0906-43F5-815C-FB76CB058D4C}" destId="{DC7519B8-0B11-448B-B997-A6CB0BD97863}"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2C6C6AA8-B35C-474F-821C-DAE5D69ED977}"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E23639A9-2DBE-4ACD-97DD-1045AAD6B3E4}">
      <dgm:prSet phldrT="[Text]">
        <dgm:style>
          <a:lnRef idx="1">
            <a:schemeClr val="accent3"/>
          </a:lnRef>
          <a:fillRef idx="2">
            <a:schemeClr val="accent3"/>
          </a:fillRef>
          <a:effectRef idx="1">
            <a:schemeClr val="accent3"/>
          </a:effectRef>
          <a:fontRef idx="minor">
            <a:schemeClr val="dk1"/>
          </a:fontRef>
        </dgm:style>
      </dgm:prSet>
      <dgm:spPr/>
      <dgm:t>
        <a:bodyPr/>
        <a:lstStyle/>
        <a:p>
          <a:r>
            <a:rPr lang="en-US" dirty="0" smtClean="0"/>
            <a:t>If summary report shows ALLL is </a:t>
          </a:r>
          <a:r>
            <a:rPr lang="en-US" i="0" u="sng" dirty="0" smtClean="0"/>
            <a:t>underfunded </a:t>
          </a:r>
          <a:r>
            <a:rPr lang="en-US" dirty="0" smtClean="0"/>
            <a:t>increase the balance to the appropriate amount by:</a:t>
          </a:r>
          <a:endParaRPr lang="en-US" dirty="0"/>
        </a:p>
      </dgm:t>
    </dgm:pt>
    <dgm:pt modelId="{80E2A6B0-5972-40F9-93D9-9970B36D1751}" type="parTrans" cxnId="{3CA219E8-D8DC-4216-8824-90A382A725D5}">
      <dgm:prSet/>
      <dgm:spPr/>
      <dgm:t>
        <a:bodyPr/>
        <a:lstStyle/>
        <a:p>
          <a:endParaRPr lang="en-US"/>
        </a:p>
      </dgm:t>
    </dgm:pt>
    <dgm:pt modelId="{3FC3E2E7-4CB7-489A-A63D-8775502E74C1}" type="sibTrans" cxnId="{3CA219E8-D8DC-4216-8824-90A382A725D5}">
      <dgm:prSet/>
      <dgm:spPr/>
      <dgm:t>
        <a:bodyPr/>
        <a:lstStyle/>
        <a:p>
          <a:endParaRPr lang="en-US"/>
        </a:p>
      </dgm:t>
    </dgm:pt>
    <dgm:pt modelId="{E5047B7E-4CC5-45DA-888A-47B39A31B301}">
      <dgm:prSet/>
      <dgm:spPr/>
      <dgm:t>
        <a:bodyPr/>
        <a:lstStyle/>
        <a:p>
          <a:r>
            <a:rPr lang="en-US" dirty="0" smtClean="0"/>
            <a:t>  Debit – Provision for Loan and Lease Losses </a:t>
          </a:r>
          <a:r>
            <a:rPr lang="en-US" b="1" dirty="0" smtClean="0"/>
            <a:t>EXPENSE</a:t>
          </a:r>
          <a:endParaRPr lang="en-US" dirty="0" smtClean="0"/>
        </a:p>
      </dgm:t>
    </dgm:pt>
    <dgm:pt modelId="{38E84635-1C36-42AC-977F-4897C37A1FC4}" type="parTrans" cxnId="{EDB9E586-8BE3-4310-9D5B-7B8383D97EFE}">
      <dgm:prSet/>
      <dgm:spPr/>
      <dgm:t>
        <a:bodyPr/>
        <a:lstStyle/>
        <a:p>
          <a:endParaRPr lang="en-US"/>
        </a:p>
      </dgm:t>
    </dgm:pt>
    <dgm:pt modelId="{7CE783E4-9ACA-4C83-B8C9-0397E3F81220}" type="sibTrans" cxnId="{EDB9E586-8BE3-4310-9D5B-7B8383D97EFE}">
      <dgm:prSet/>
      <dgm:spPr/>
      <dgm:t>
        <a:bodyPr/>
        <a:lstStyle/>
        <a:p>
          <a:endParaRPr lang="en-US"/>
        </a:p>
      </dgm:t>
    </dgm:pt>
    <dgm:pt modelId="{7A9DAFC9-8EEF-4AA0-AC20-F2858047C077}">
      <dgm:prSet/>
      <dgm:spPr/>
      <dgm:t>
        <a:bodyPr/>
        <a:lstStyle/>
        <a:p>
          <a:r>
            <a:rPr lang="en-US" dirty="0" smtClean="0"/>
            <a:t>   Credit – Allowance for Loan and Lease Losses </a:t>
          </a:r>
        </a:p>
      </dgm:t>
    </dgm:pt>
    <dgm:pt modelId="{4C59EA06-2816-4FF3-B4AA-A366C73A6C37}" type="parTrans" cxnId="{74141954-9512-43B4-80FE-3D370CE44610}">
      <dgm:prSet/>
      <dgm:spPr/>
      <dgm:t>
        <a:bodyPr/>
        <a:lstStyle/>
        <a:p>
          <a:endParaRPr lang="en-US"/>
        </a:p>
      </dgm:t>
    </dgm:pt>
    <dgm:pt modelId="{CD082D5A-A6DB-45AF-B948-7FFC919B740C}" type="sibTrans" cxnId="{74141954-9512-43B4-80FE-3D370CE44610}">
      <dgm:prSet/>
      <dgm:spPr/>
      <dgm:t>
        <a:bodyPr/>
        <a:lstStyle/>
        <a:p>
          <a:endParaRPr lang="en-US"/>
        </a:p>
      </dgm:t>
    </dgm:pt>
    <dgm:pt modelId="{E38363CC-AB15-4221-B816-3FB34F6DA6F8}">
      <dgm:prSet>
        <dgm:style>
          <a:lnRef idx="1">
            <a:schemeClr val="accent1"/>
          </a:lnRef>
          <a:fillRef idx="2">
            <a:schemeClr val="accent1"/>
          </a:fillRef>
          <a:effectRef idx="1">
            <a:schemeClr val="accent1"/>
          </a:effectRef>
          <a:fontRef idx="minor">
            <a:schemeClr val="dk1"/>
          </a:fontRef>
        </dgm:style>
      </dgm:prSet>
      <dgm:spPr/>
      <dgm:t>
        <a:bodyPr/>
        <a:lstStyle/>
        <a:p>
          <a:r>
            <a:rPr lang="en-US" dirty="0" smtClean="0"/>
            <a:t>If summary report shows the ALLL is </a:t>
          </a:r>
          <a:r>
            <a:rPr lang="en-US" u="sng" dirty="0" smtClean="0"/>
            <a:t>overfunded </a:t>
          </a:r>
          <a:r>
            <a:rPr lang="en-US" dirty="0" smtClean="0"/>
            <a:t>decrease the balance to the appropriate amount by:</a:t>
          </a:r>
        </a:p>
      </dgm:t>
    </dgm:pt>
    <dgm:pt modelId="{41A15509-704F-4D0A-B902-B10F61297553}" type="parTrans" cxnId="{0FBD37CC-AFFC-4F5C-8301-5611F348D7AE}">
      <dgm:prSet/>
      <dgm:spPr/>
      <dgm:t>
        <a:bodyPr/>
        <a:lstStyle/>
        <a:p>
          <a:endParaRPr lang="en-US"/>
        </a:p>
      </dgm:t>
    </dgm:pt>
    <dgm:pt modelId="{13FE9CFD-F2AA-416B-9D6D-5FC9387B77D8}" type="sibTrans" cxnId="{0FBD37CC-AFFC-4F5C-8301-5611F348D7AE}">
      <dgm:prSet/>
      <dgm:spPr/>
      <dgm:t>
        <a:bodyPr/>
        <a:lstStyle/>
        <a:p>
          <a:endParaRPr lang="en-US"/>
        </a:p>
      </dgm:t>
    </dgm:pt>
    <dgm:pt modelId="{5C4677B3-5DB2-411A-9F4B-2F3A0E294B1E}">
      <dgm:prSet/>
      <dgm:spPr/>
      <dgm:t>
        <a:bodyPr/>
        <a:lstStyle/>
        <a:p>
          <a:r>
            <a:rPr lang="en-US" dirty="0" smtClean="0"/>
            <a:t>Debit – Allowance for Loan and Lease Losses</a:t>
          </a:r>
        </a:p>
      </dgm:t>
    </dgm:pt>
    <dgm:pt modelId="{18B6D102-3A68-4962-8241-02FA714684D1}" type="parTrans" cxnId="{7A79D8F6-658D-4BC4-9C00-C29D07248FA4}">
      <dgm:prSet/>
      <dgm:spPr/>
      <dgm:t>
        <a:bodyPr/>
        <a:lstStyle/>
        <a:p>
          <a:endParaRPr lang="en-US"/>
        </a:p>
      </dgm:t>
    </dgm:pt>
    <dgm:pt modelId="{0F83C354-0A08-4EA4-B855-E822889E4148}" type="sibTrans" cxnId="{7A79D8F6-658D-4BC4-9C00-C29D07248FA4}">
      <dgm:prSet/>
      <dgm:spPr/>
      <dgm:t>
        <a:bodyPr/>
        <a:lstStyle/>
        <a:p>
          <a:endParaRPr lang="en-US"/>
        </a:p>
      </dgm:t>
    </dgm:pt>
    <dgm:pt modelId="{73DFFC61-7377-4FA5-9978-12951BF52394}">
      <dgm:prSet/>
      <dgm:spPr/>
      <dgm:t>
        <a:bodyPr/>
        <a:lstStyle/>
        <a:p>
          <a:r>
            <a:rPr lang="en-US" dirty="0" smtClean="0"/>
            <a:t>Credit – Provision for Loan and Lease Losses </a:t>
          </a:r>
          <a:r>
            <a:rPr lang="en-US" b="1" dirty="0" smtClean="0"/>
            <a:t>EXPENSE</a:t>
          </a:r>
        </a:p>
      </dgm:t>
    </dgm:pt>
    <dgm:pt modelId="{97D1954A-8CA3-4987-8872-CBCA97E472D2}" type="parTrans" cxnId="{71276CFB-AB3D-49B0-B6E6-00D825070023}">
      <dgm:prSet/>
      <dgm:spPr/>
      <dgm:t>
        <a:bodyPr/>
        <a:lstStyle/>
        <a:p>
          <a:endParaRPr lang="en-US"/>
        </a:p>
      </dgm:t>
    </dgm:pt>
    <dgm:pt modelId="{F4BE6F0E-FE9D-4A1C-8D1A-14E090F7FA70}" type="sibTrans" cxnId="{71276CFB-AB3D-49B0-B6E6-00D825070023}">
      <dgm:prSet/>
      <dgm:spPr/>
      <dgm:t>
        <a:bodyPr/>
        <a:lstStyle/>
        <a:p>
          <a:endParaRPr lang="en-US"/>
        </a:p>
      </dgm:t>
    </dgm:pt>
    <dgm:pt modelId="{9C43757F-F4E2-465D-8D4B-6E892B974AD2}">
      <dgm:prSet/>
      <dgm:spPr/>
      <dgm:t>
        <a:bodyPr/>
        <a:lstStyle/>
        <a:p>
          <a:endParaRPr lang="en-US" dirty="0" smtClean="0"/>
        </a:p>
      </dgm:t>
    </dgm:pt>
    <dgm:pt modelId="{1FB71D6C-4F45-4414-8028-A84BD417F269}" type="parTrans" cxnId="{2350947F-448F-47F6-A175-E99F5E06287E}">
      <dgm:prSet/>
      <dgm:spPr/>
      <dgm:t>
        <a:bodyPr/>
        <a:lstStyle/>
        <a:p>
          <a:endParaRPr lang="en-US"/>
        </a:p>
      </dgm:t>
    </dgm:pt>
    <dgm:pt modelId="{1322D391-09B0-4244-B341-E1CBA24F089F}" type="sibTrans" cxnId="{2350947F-448F-47F6-A175-E99F5E06287E}">
      <dgm:prSet/>
      <dgm:spPr/>
      <dgm:t>
        <a:bodyPr/>
        <a:lstStyle/>
        <a:p>
          <a:endParaRPr lang="en-US"/>
        </a:p>
      </dgm:t>
    </dgm:pt>
    <dgm:pt modelId="{7EFEB9F0-80A9-4735-B064-536B5B0B82D1}" type="pres">
      <dgm:prSet presAssocID="{2C6C6AA8-B35C-474F-821C-DAE5D69ED977}" presName="linear" presStyleCnt="0">
        <dgm:presLayoutVars>
          <dgm:animLvl val="lvl"/>
          <dgm:resizeHandles val="exact"/>
        </dgm:presLayoutVars>
      </dgm:prSet>
      <dgm:spPr/>
      <dgm:t>
        <a:bodyPr/>
        <a:lstStyle/>
        <a:p>
          <a:endParaRPr lang="en-US"/>
        </a:p>
      </dgm:t>
    </dgm:pt>
    <dgm:pt modelId="{C0319A23-9398-41A9-BB76-67C65DDE2B84}" type="pres">
      <dgm:prSet presAssocID="{E23639A9-2DBE-4ACD-97DD-1045AAD6B3E4}" presName="parentText" presStyleLbl="node1" presStyleIdx="0" presStyleCnt="2">
        <dgm:presLayoutVars>
          <dgm:chMax val="0"/>
          <dgm:bulletEnabled val="1"/>
        </dgm:presLayoutVars>
      </dgm:prSet>
      <dgm:spPr/>
      <dgm:t>
        <a:bodyPr/>
        <a:lstStyle/>
        <a:p>
          <a:endParaRPr lang="en-US"/>
        </a:p>
      </dgm:t>
    </dgm:pt>
    <dgm:pt modelId="{D40A4AE9-BB37-41A9-95F3-9B5E07493049}" type="pres">
      <dgm:prSet presAssocID="{E23639A9-2DBE-4ACD-97DD-1045AAD6B3E4}" presName="childText" presStyleLbl="revTx" presStyleIdx="0" presStyleCnt="2">
        <dgm:presLayoutVars>
          <dgm:bulletEnabled val="1"/>
        </dgm:presLayoutVars>
      </dgm:prSet>
      <dgm:spPr/>
      <dgm:t>
        <a:bodyPr/>
        <a:lstStyle/>
        <a:p>
          <a:endParaRPr lang="en-US"/>
        </a:p>
      </dgm:t>
    </dgm:pt>
    <dgm:pt modelId="{A305885B-820A-4EF0-83DE-AAC6D9D4245E}" type="pres">
      <dgm:prSet presAssocID="{E38363CC-AB15-4221-B816-3FB34F6DA6F8}" presName="parentText" presStyleLbl="node1" presStyleIdx="1" presStyleCnt="2">
        <dgm:presLayoutVars>
          <dgm:chMax val="0"/>
          <dgm:bulletEnabled val="1"/>
        </dgm:presLayoutVars>
      </dgm:prSet>
      <dgm:spPr/>
      <dgm:t>
        <a:bodyPr/>
        <a:lstStyle/>
        <a:p>
          <a:endParaRPr lang="en-US"/>
        </a:p>
      </dgm:t>
    </dgm:pt>
    <dgm:pt modelId="{6AE29DB1-85B3-426F-A6EC-405022EAD6FC}" type="pres">
      <dgm:prSet presAssocID="{E38363CC-AB15-4221-B816-3FB34F6DA6F8}" presName="childText" presStyleLbl="revTx" presStyleIdx="1" presStyleCnt="2">
        <dgm:presLayoutVars>
          <dgm:bulletEnabled val="1"/>
        </dgm:presLayoutVars>
      </dgm:prSet>
      <dgm:spPr/>
      <dgm:t>
        <a:bodyPr/>
        <a:lstStyle/>
        <a:p>
          <a:endParaRPr lang="en-US"/>
        </a:p>
      </dgm:t>
    </dgm:pt>
  </dgm:ptLst>
  <dgm:cxnLst>
    <dgm:cxn modelId="{2350947F-448F-47F6-A175-E99F5E06287E}" srcId="{E5047B7E-4CC5-45DA-888A-47B39A31B301}" destId="{9C43757F-F4E2-465D-8D4B-6E892B974AD2}" srcOrd="1" destOrd="0" parTransId="{1FB71D6C-4F45-4414-8028-A84BD417F269}" sibTransId="{1322D391-09B0-4244-B341-E1CBA24F089F}"/>
    <dgm:cxn modelId="{74141954-9512-43B4-80FE-3D370CE44610}" srcId="{E5047B7E-4CC5-45DA-888A-47B39A31B301}" destId="{7A9DAFC9-8EEF-4AA0-AC20-F2858047C077}" srcOrd="0" destOrd="0" parTransId="{4C59EA06-2816-4FF3-B4AA-A366C73A6C37}" sibTransId="{CD082D5A-A6DB-45AF-B948-7FFC919B740C}"/>
    <dgm:cxn modelId="{3CA219E8-D8DC-4216-8824-90A382A725D5}" srcId="{2C6C6AA8-B35C-474F-821C-DAE5D69ED977}" destId="{E23639A9-2DBE-4ACD-97DD-1045AAD6B3E4}" srcOrd="0" destOrd="0" parTransId="{80E2A6B0-5972-40F9-93D9-9970B36D1751}" sibTransId="{3FC3E2E7-4CB7-489A-A63D-8775502E74C1}"/>
    <dgm:cxn modelId="{E5C4E02A-FF4C-4A54-AA50-2E60A458B1CF}" type="presOf" srcId="{E38363CC-AB15-4221-B816-3FB34F6DA6F8}" destId="{A305885B-820A-4EF0-83DE-AAC6D9D4245E}" srcOrd="0" destOrd="0" presId="urn:microsoft.com/office/officeart/2005/8/layout/vList2"/>
    <dgm:cxn modelId="{7A79D8F6-658D-4BC4-9C00-C29D07248FA4}" srcId="{E38363CC-AB15-4221-B816-3FB34F6DA6F8}" destId="{5C4677B3-5DB2-411A-9F4B-2F3A0E294B1E}" srcOrd="0" destOrd="0" parTransId="{18B6D102-3A68-4962-8241-02FA714684D1}" sibTransId="{0F83C354-0A08-4EA4-B855-E822889E4148}"/>
    <dgm:cxn modelId="{71276CFB-AB3D-49B0-B6E6-00D825070023}" srcId="{5C4677B3-5DB2-411A-9F4B-2F3A0E294B1E}" destId="{73DFFC61-7377-4FA5-9978-12951BF52394}" srcOrd="0" destOrd="0" parTransId="{97D1954A-8CA3-4987-8872-CBCA97E472D2}" sibTransId="{F4BE6F0E-FE9D-4A1C-8D1A-14E090F7FA70}"/>
    <dgm:cxn modelId="{D2F83379-F130-4D49-80BC-C1B55F29604E}" type="presOf" srcId="{2C6C6AA8-B35C-474F-821C-DAE5D69ED977}" destId="{7EFEB9F0-80A9-4735-B064-536B5B0B82D1}" srcOrd="0" destOrd="0" presId="urn:microsoft.com/office/officeart/2005/8/layout/vList2"/>
    <dgm:cxn modelId="{3648E1E7-59A1-477E-A721-0CF5EA4E7CE3}" type="presOf" srcId="{7A9DAFC9-8EEF-4AA0-AC20-F2858047C077}" destId="{D40A4AE9-BB37-41A9-95F3-9B5E07493049}" srcOrd="0" destOrd="1" presId="urn:microsoft.com/office/officeart/2005/8/layout/vList2"/>
    <dgm:cxn modelId="{EDB9E586-8BE3-4310-9D5B-7B8383D97EFE}" srcId="{E23639A9-2DBE-4ACD-97DD-1045AAD6B3E4}" destId="{E5047B7E-4CC5-45DA-888A-47B39A31B301}" srcOrd="0" destOrd="0" parTransId="{38E84635-1C36-42AC-977F-4897C37A1FC4}" sibTransId="{7CE783E4-9ACA-4C83-B8C9-0397E3F81220}"/>
    <dgm:cxn modelId="{992C2E5C-0F14-44E1-AD6C-3250C3ECB345}" type="presOf" srcId="{E23639A9-2DBE-4ACD-97DD-1045AAD6B3E4}" destId="{C0319A23-9398-41A9-BB76-67C65DDE2B84}" srcOrd="0" destOrd="0" presId="urn:microsoft.com/office/officeart/2005/8/layout/vList2"/>
    <dgm:cxn modelId="{2835FA4C-E6BC-40C7-9A26-CFA22C168F14}" type="presOf" srcId="{E5047B7E-4CC5-45DA-888A-47B39A31B301}" destId="{D40A4AE9-BB37-41A9-95F3-9B5E07493049}" srcOrd="0" destOrd="0" presId="urn:microsoft.com/office/officeart/2005/8/layout/vList2"/>
    <dgm:cxn modelId="{344F7C78-0210-4594-AE9C-B3FCB9949A67}" type="presOf" srcId="{9C43757F-F4E2-465D-8D4B-6E892B974AD2}" destId="{D40A4AE9-BB37-41A9-95F3-9B5E07493049}" srcOrd="0" destOrd="2" presId="urn:microsoft.com/office/officeart/2005/8/layout/vList2"/>
    <dgm:cxn modelId="{E8BD31F5-D0AA-472C-974C-49477163C2D3}" type="presOf" srcId="{73DFFC61-7377-4FA5-9978-12951BF52394}" destId="{6AE29DB1-85B3-426F-A6EC-405022EAD6FC}" srcOrd="0" destOrd="1" presId="urn:microsoft.com/office/officeart/2005/8/layout/vList2"/>
    <dgm:cxn modelId="{D5088DE7-AF4E-45F2-920E-50274DB7159D}" type="presOf" srcId="{5C4677B3-5DB2-411A-9F4B-2F3A0E294B1E}" destId="{6AE29DB1-85B3-426F-A6EC-405022EAD6FC}" srcOrd="0" destOrd="0" presId="urn:microsoft.com/office/officeart/2005/8/layout/vList2"/>
    <dgm:cxn modelId="{0FBD37CC-AFFC-4F5C-8301-5611F348D7AE}" srcId="{2C6C6AA8-B35C-474F-821C-DAE5D69ED977}" destId="{E38363CC-AB15-4221-B816-3FB34F6DA6F8}" srcOrd="1" destOrd="0" parTransId="{41A15509-704F-4D0A-B902-B10F61297553}" sibTransId="{13FE9CFD-F2AA-416B-9D6D-5FC9387B77D8}"/>
    <dgm:cxn modelId="{8B0C38D3-85AC-4D4F-91A4-5F435C8420D1}" type="presParOf" srcId="{7EFEB9F0-80A9-4735-B064-536B5B0B82D1}" destId="{C0319A23-9398-41A9-BB76-67C65DDE2B84}" srcOrd="0" destOrd="0" presId="urn:microsoft.com/office/officeart/2005/8/layout/vList2"/>
    <dgm:cxn modelId="{058E1501-4E46-46B1-B96B-AD3DA429292A}" type="presParOf" srcId="{7EFEB9F0-80A9-4735-B064-536B5B0B82D1}" destId="{D40A4AE9-BB37-41A9-95F3-9B5E07493049}" srcOrd="1" destOrd="0" presId="urn:microsoft.com/office/officeart/2005/8/layout/vList2"/>
    <dgm:cxn modelId="{A6204E2A-6B3E-4802-84A4-77215E99F063}" type="presParOf" srcId="{7EFEB9F0-80A9-4735-B064-536B5B0B82D1}" destId="{A305885B-820A-4EF0-83DE-AAC6D9D4245E}" srcOrd="2" destOrd="0" presId="urn:microsoft.com/office/officeart/2005/8/layout/vList2"/>
    <dgm:cxn modelId="{A320F1F6-B559-45A1-A97A-BA4E3E629315}" type="presParOf" srcId="{7EFEB9F0-80A9-4735-B064-536B5B0B82D1}" destId="{6AE29DB1-85B3-426F-A6EC-405022EAD6FC}"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E3818470-B092-4517-80BC-96F4A6D27C13}"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BA47F17F-7A32-466E-BE22-4E2D7B9EBCBA}">
      <dgm:prSet phldrT="[Text]"/>
      <dgm:spPr/>
      <dgm:t>
        <a:bodyPr/>
        <a:lstStyle/>
        <a:p>
          <a:r>
            <a:rPr lang="en-US" dirty="0" smtClean="0"/>
            <a:t>Establish procedures to re-evaluate &amp; periodically test the appropriateness of your methodology.</a:t>
          </a:r>
          <a:endParaRPr lang="en-US" dirty="0"/>
        </a:p>
      </dgm:t>
    </dgm:pt>
    <dgm:pt modelId="{6A192EA2-BB2D-4685-8AC8-1E765B63B69E}" type="parTrans" cxnId="{18FA06BC-6503-4818-9779-6DFF5404556F}">
      <dgm:prSet/>
      <dgm:spPr/>
      <dgm:t>
        <a:bodyPr/>
        <a:lstStyle/>
        <a:p>
          <a:endParaRPr lang="en-US"/>
        </a:p>
      </dgm:t>
    </dgm:pt>
    <dgm:pt modelId="{DE7811BD-D6CC-470B-82BE-F4B205FBBBE2}" type="sibTrans" cxnId="{18FA06BC-6503-4818-9779-6DFF5404556F}">
      <dgm:prSet/>
      <dgm:spPr/>
      <dgm:t>
        <a:bodyPr/>
        <a:lstStyle/>
        <a:p>
          <a:endParaRPr lang="en-US"/>
        </a:p>
      </dgm:t>
    </dgm:pt>
    <dgm:pt modelId="{273B2EDB-9ADF-4F09-BB2C-419223803A43}">
      <dgm:prSet/>
      <dgm:spPr/>
      <dgm:t>
        <a:bodyPr/>
        <a:lstStyle/>
        <a:p>
          <a:r>
            <a:rPr lang="en-US" dirty="0" smtClean="0"/>
            <a:t>Review by a party independent of ALLL estimation process (e.g. Supervisory Committee, auditor).</a:t>
          </a:r>
        </a:p>
      </dgm:t>
    </dgm:pt>
    <dgm:pt modelId="{FE994D03-7059-41D9-B3E8-58CB2EFC4C84}" type="parTrans" cxnId="{6C73EB72-550B-4795-827D-82346E0D3DDE}">
      <dgm:prSet/>
      <dgm:spPr/>
      <dgm:t>
        <a:bodyPr/>
        <a:lstStyle/>
        <a:p>
          <a:endParaRPr lang="en-US"/>
        </a:p>
      </dgm:t>
    </dgm:pt>
    <dgm:pt modelId="{8346C064-F2E3-4605-B75F-7B10644DFF25}" type="sibTrans" cxnId="{6C73EB72-550B-4795-827D-82346E0D3DDE}">
      <dgm:prSet/>
      <dgm:spPr/>
      <dgm:t>
        <a:bodyPr/>
        <a:lstStyle/>
        <a:p>
          <a:endParaRPr lang="en-US"/>
        </a:p>
      </dgm:t>
    </dgm:pt>
    <dgm:pt modelId="{DF1503D0-515F-4C78-8694-EE9BE335B8C9}">
      <dgm:prSet/>
      <dgm:spPr/>
      <dgm:t>
        <a:bodyPr/>
        <a:lstStyle/>
        <a:p>
          <a:r>
            <a:rPr lang="en-US" dirty="0" smtClean="0"/>
            <a:t>As long as your methodology is reasonable, defensible, and documented, it should be acceptable.  </a:t>
          </a:r>
        </a:p>
      </dgm:t>
    </dgm:pt>
    <dgm:pt modelId="{80C10629-3477-4883-8324-546EECCBC398}" type="parTrans" cxnId="{6885A54C-E818-4EB6-A8D2-B532E10428FC}">
      <dgm:prSet/>
      <dgm:spPr/>
      <dgm:t>
        <a:bodyPr/>
        <a:lstStyle/>
        <a:p>
          <a:endParaRPr lang="en-US"/>
        </a:p>
      </dgm:t>
    </dgm:pt>
    <dgm:pt modelId="{BC856EB0-4139-448B-A442-962C04CFF69A}" type="sibTrans" cxnId="{6885A54C-E818-4EB6-A8D2-B532E10428FC}">
      <dgm:prSet/>
      <dgm:spPr/>
      <dgm:t>
        <a:bodyPr/>
        <a:lstStyle/>
        <a:p>
          <a:endParaRPr lang="en-US"/>
        </a:p>
      </dgm:t>
    </dgm:pt>
    <dgm:pt modelId="{251B82D4-37E4-4D46-B74D-7018C28B4F3A}">
      <dgm:prSet phldrT="[Text]"/>
      <dgm:spPr/>
      <dgm:t>
        <a:bodyPr/>
        <a:lstStyle/>
        <a:p>
          <a:r>
            <a:rPr lang="en-US" dirty="0" smtClean="0"/>
            <a:t>Include a “look back” to see if estimates were subsequently confirmed or if necessity exists to adjust estimates accordingly.</a:t>
          </a:r>
          <a:endParaRPr lang="en-US" dirty="0"/>
        </a:p>
      </dgm:t>
    </dgm:pt>
    <dgm:pt modelId="{E25FF2B5-F98A-4AF1-A2A1-655BF2C2AB8F}" type="parTrans" cxnId="{F7A3FABF-59B2-4812-B258-2ABBBFF3CF8A}">
      <dgm:prSet/>
      <dgm:spPr/>
      <dgm:t>
        <a:bodyPr/>
        <a:lstStyle/>
        <a:p>
          <a:endParaRPr lang="en-US"/>
        </a:p>
      </dgm:t>
    </dgm:pt>
    <dgm:pt modelId="{644F07BD-7023-4BD5-80DB-EE6D3A8B5342}" type="sibTrans" cxnId="{F7A3FABF-59B2-4812-B258-2ABBBFF3CF8A}">
      <dgm:prSet/>
      <dgm:spPr/>
      <dgm:t>
        <a:bodyPr/>
        <a:lstStyle/>
        <a:p>
          <a:endParaRPr lang="en-US"/>
        </a:p>
      </dgm:t>
    </dgm:pt>
    <dgm:pt modelId="{A9FA27FE-4231-449A-BE53-902515699AC6}" type="pres">
      <dgm:prSet presAssocID="{E3818470-B092-4517-80BC-96F4A6D27C13}" presName="linear" presStyleCnt="0">
        <dgm:presLayoutVars>
          <dgm:animLvl val="lvl"/>
          <dgm:resizeHandles val="exact"/>
        </dgm:presLayoutVars>
      </dgm:prSet>
      <dgm:spPr/>
      <dgm:t>
        <a:bodyPr/>
        <a:lstStyle/>
        <a:p>
          <a:endParaRPr lang="en-US"/>
        </a:p>
      </dgm:t>
    </dgm:pt>
    <dgm:pt modelId="{184D2284-273F-4090-9837-BC3D9F161E38}" type="pres">
      <dgm:prSet presAssocID="{BA47F17F-7A32-466E-BE22-4E2D7B9EBCBA}" presName="parentText" presStyleLbl="node1" presStyleIdx="0" presStyleCnt="4" custAng="0" custLinFactY="-44069" custLinFactNeighborY="-100000">
        <dgm:presLayoutVars>
          <dgm:chMax val="0"/>
          <dgm:bulletEnabled val="1"/>
        </dgm:presLayoutVars>
      </dgm:prSet>
      <dgm:spPr/>
      <dgm:t>
        <a:bodyPr/>
        <a:lstStyle/>
        <a:p>
          <a:endParaRPr lang="en-US"/>
        </a:p>
      </dgm:t>
    </dgm:pt>
    <dgm:pt modelId="{7AE94327-E515-44DA-9F45-27790800BFF8}" type="pres">
      <dgm:prSet presAssocID="{DE7811BD-D6CC-470B-82BE-F4B205FBBBE2}" presName="spacer" presStyleCnt="0"/>
      <dgm:spPr/>
    </dgm:pt>
    <dgm:pt modelId="{02ED197A-C1B2-42A3-BBE4-6B0F7015AB18}" type="pres">
      <dgm:prSet presAssocID="{251B82D4-37E4-4D46-B74D-7018C28B4F3A}" presName="parentText" presStyleLbl="node1" presStyleIdx="1" presStyleCnt="4" custScaleY="88043" custLinFactY="-18805" custLinFactNeighborX="-539" custLinFactNeighborY="-100000">
        <dgm:presLayoutVars>
          <dgm:chMax val="0"/>
          <dgm:bulletEnabled val="1"/>
        </dgm:presLayoutVars>
      </dgm:prSet>
      <dgm:spPr/>
      <dgm:t>
        <a:bodyPr/>
        <a:lstStyle/>
        <a:p>
          <a:endParaRPr lang="en-US"/>
        </a:p>
      </dgm:t>
    </dgm:pt>
    <dgm:pt modelId="{48E91ABD-6AA5-48C9-8EC2-FC4640224939}" type="pres">
      <dgm:prSet presAssocID="{644F07BD-7023-4BD5-80DB-EE6D3A8B5342}" presName="spacer" presStyleCnt="0"/>
      <dgm:spPr/>
    </dgm:pt>
    <dgm:pt modelId="{526DA826-9DDC-4152-8482-50B61D1EF5C6}" type="pres">
      <dgm:prSet presAssocID="{273B2EDB-9ADF-4F09-BB2C-419223803A43}" presName="parentText" presStyleLbl="node1" presStyleIdx="2" presStyleCnt="4" custLinFactY="-23419" custLinFactNeighborX="495" custLinFactNeighborY="-100000">
        <dgm:presLayoutVars>
          <dgm:chMax val="0"/>
          <dgm:bulletEnabled val="1"/>
        </dgm:presLayoutVars>
      </dgm:prSet>
      <dgm:spPr/>
      <dgm:t>
        <a:bodyPr/>
        <a:lstStyle/>
        <a:p>
          <a:endParaRPr lang="en-US"/>
        </a:p>
      </dgm:t>
    </dgm:pt>
    <dgm:pt modelId="{2B573A13-95DB-41A5-8072-D34F17F646BD}" type="pres">
      <dgm:prSet presAssocID="{8346C064-F2E3-4605-B75F-7B10644DFF25}" presName="spacer" presStyleCnt="0"/>
      <dgm:spPr/>
    </dgm:pt>
    <dgm:pt modelId="{C8780E78-19EC-41BE-B6BB-EDF48EB1D73A}" type="pres">
      <dgm:prSet presAssocID="{DF1503D0-515F-4C78-8694-EE9BE335B8C9}" presName="parentText" presStyleLbl="node1" presStyleIdx="3" presStyleCnt="4" custLinFactY="-26320" custLinFactNeighborX="-539" custLinFactNeighborY="-100000">
        <dgm:presLayoutVars>
          <dgm:chMax val="0"/>
          <dgm:bulletEnabled val="1"/>
        </dgm:presLayoutVars>
      </dgm:prSet>
      <dgm:spPr/>
      <dgm:t>
        <a:bodyPr/>
        <a:lstStyle/>
        <a:p>
          <a:endParaRPr lang="en-US"/>
        </a:p>
      </dgm:t>
    </dgm:pt>
  </dgm:ptLst>
  <dgm:cxnLst>
    <dgm:cxn modelId="{F7A3FABF-59B2-4812-B258-2ABBBFF3CF8A}" srcId="{E3818470-B092-4517-80BC-96F4A6D27C13}" destId="{251B82D4-37E4-4D46-B74D-7018C28B4F3A}" srcOrd="1" destOrd="0" parTransId="{E25FF2B5-F98A-4AF1-A2A1-655BF2C2AB8F}" sibTransId="{644F07BD-7023-4BD5-80DB-EE6D3A8B5342}"/>
    <dgm:cxn modelId="{3049C360-4DD4-4B45-8490-29E68B462336}" type="presOf" srcId="{E3818470-B092-4517-80BC-96F4A6D27C13}" destId="{A9FA27FE-4231-449A-BE53-902515699AC6}" srcOrd="0" destOrd="0" presId="urn:microsoft.com/office/officeart/2005/8/layout/vList2"/>
    <dgm:cxn modelId="{6627FDB3-FCD6-499E-B9A9-816870DCB27E}" type="presOf" srcId="{273B2EDB-9ADF-4F09-BB2C-419223803A43}" destId="{526DA826-9DDC-4152-8482-50B61D1EF5C6}" srcOrd="0" destOrd="0" presId="urn:microsoft.com/office/officeart/2005/8/layout/vList2"/>
    <dgm:cxn modelId="{B8FA42DB-FF55-4D28-ACD4-E561E7855CF8}" type="presOf" srcId="{BA47F17F-7A32-466E-BE22-4E2D7B9EBCBA}" destId="{184D2284-273F-4090-9837-BC3D9F161E38}" srcOrd="0" destOrd="0" presId="urn:microsoft.com/office/officeart/2005/8/layout/vList2"/>
    <dgm:cxn modelId="{87BDF480-9868-4262-9DC9-317571175E1E}" type="presOf" srcId="{DF1503D0-515F-4C78-8694-EE9BE335B8C9}" destId="{C8780E78-19EC-41BE-B6BB-EDF48EB1D73A}" srcOrd="0" destOrd="0" presId="urn:microsoft.com/office/officeart/2005/8/layout/vList2"/>
    <dgm:cxn modelId="{6885A54C-E818-4EB6-A8D2-B532E10428FC}" srcId="{E3818470-B092-4517-80BC-96F4A6D27C13}" destId="{DF1503D0-515F-4C78-8694-EE9BE335B8C9}" srcOrd="3" destOrd="0" parTransId="{80C10629-3477-4883-8324-546EECCBC398}" sibTransId="{BC856EB0-4139-448B-A442-962C04CFF69A}"/>
    <dgm:cxn modelId="{6C73EB72-550B-4795-827D-82346E0D3DDE}" srcId="{E3818470-B092-4517-80BC-96F4A6D27C13}" destId="{273B2EDB-9ADF-4F09-BB2C-419223803A43}" srcOrd="2" destOrd="0" parTransId="{FE994D03-7059-41D9-B3E8-58CB2EFC4C84}" sibTransId="{8346C064-F2E3-4605-B75F-7B10644DFF25}"/>
    <dgm:cxn modelId="{A37BEF1A-7DFE-4A4E-B289-2EE14220916F}" type="presOf" srcId="{251B82D4-37E4-4D46-B74D-7018C28B4F3A}" destId="{02ED197A-C1B2-42A3-BBE4-6B0F7015AB18}" srcOrd="0" destOrd="0" presId="urn:microsoft.com/office/officeart/2005/8/layout/vList2"/>
    <dgm:cxn modelId="{18FA06BC-6503-4818-9779-6DFF5404556F}" srcId="{E3818470-B092-4517-80BC-96F4A6D27C13}" destId="{BA47F17F-7A32-466E-BE22-4E2D7B9EBCBA}" srcOrd="0" destOrd="0" parTransId="{6A192EA2-BB2D-4685-8AC8-1E765B63B69E}" sibTransId="{DE7811BD-D6CC-470B-82BE-F4B205FBBBE2}"/>
    <dgm:cxn modelId="{60A93029-B119-4257-AAF0-27FA0A5FF698}" type="presParOf" srcId="{A9FA27FE-4231-449A-BE53-902515699AC6}" destId="{184D2284-273F-4090-9837-BC3D9F161E38}" srcOrd="0" destOrd="0" presId="urn:microsoft.com/office/officeart/2005/8/layout/vList2"/>
    <dgm:cxn modelId="{E00AC646-FA3C-4E27-AFA8-8897CE37CDF0}" type="presParOf" srcId="{A9FA27FE-4231-449A-BE53-902515699AC6}" destId="{7AE94327-E515-44DA-9F45-27790800BFF8}" srcOrd="1" destOrd="0" presId="urn:microsoft.com/office/officeart/2005/8/layout/vList2"/>
    <dgm:cxn modelId="{B8093F3E-EFDA-4E7E-8E24-243E13D2A6FF}" type="presParOf" srcId="{A9FA27FE-4231-449A-BE53-902515699AC6}" destId="{02ED197A-C1B2-42A3-BBE4-6B0F7015AB18}" srcOrd="2" destOrd="0" presId="urn:microsoft.com/office/officeart/2005/8/layout/vList2"/>
    <dgm:cxn modelId="{AE2CF8F3-1078-449D-9820-543AE9D69A55}" type="presParOf" srcId="{A9FA27FE-4231-449A-BE53-902515699AC6}" destId="{48E91ABD-6AA5-48C9-8EC2-FC4640224939}" srcOrd="3" destOrd="0" presId="urn:microsoft.com/office/officeart/2005/8/layout/vList2"/>
    <dgm:cxn modelId="{6360CB2D-87EA-4258-B785-889A3C0288B7}" type="presParOf" srcId="{A9FA27FE-4231-449A-BE53-902515699AC6}" destId="{526DA826-9DDC-4152-8482-50B61D1EF5C6}" srcOrd="4" destOrd="0" presId="urn:microsoft.com/office/officeart/2005/8/layout/vList2"/>
    <dgm:cxn modelId="{F9CD386D-4C33-49EE-999E-DC64D1661E51}" type="presParOf" srcId="{A9FA27FE-4231-449A-BE53-902515699AC6}" destId="{2B573A13-95DB-41A5-8072-D34F17F646BD}" srcOrd="5" destOrd="0" presId="urn:microsoft.com/office/officeart/2005/8/layout/vList2"/>
    <dgm:cxn modelId="{01F6D6F1-61D1-46AF-A55E-A75C817DC3A8}" type="presParOf" srcId="{A9FA27FE-4231-449A-BE53-902515699AC6}" destId="{C8780E78-19EC-41BE-B6BB-EDF48EB1D73A}"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A25F76A9-D977-414B-B7C8-0704E8612C20}" type="doc">
      <dgm:prSet loTypeId="urn:microsoft.com/office/officeart/2005/8/layout/vProcess5" loCatId="process" qsTypeId="urn:microsoft.com/office/officeart/2005/8/quickstyle/simple5" qsCatId="simple" csTypeId="urn:microsoft.com/office/officeart/2005/8/colors/accent1_2" csCatId="accent1" phldr="1"/>
      <dgm:spPr/>
      <dgm:t>
        <a:bodyPr/>
        <a:lstStyle/>
        <a:p>
          <a:endParaRPr lang="en-US"/>
        </a:p>
      </dgm:t>
    </dgm:pt>
    <dgm:pt modelId="{804DEA9E-FB9B-4CA9-BD4C-1BFDBE0C9628}">
      <dgm:prSet phldrT="[Text]"/>
      <dgm:spPr/>
      <dgm:t>
        <a:bodyPr/>
        <a:lstStyle/>
        <a:p>
          <a:r>
            <a:rPr lang="en-US" dirty="0" smtClean="0"/>
            <a:t>Ensure controls are in place</a:t>
          </a:r>
          <a:endParaRPr lang="en-US" dirty="0"/>
        </a:p>
      </dgm:t>
    </dgm:pt>
    <dgm:pt modelId="{64183511-C8CC-4A69-88C7-CDC667361789}" type="parTrans" cxnId="{1A1FF20D-B884-473D-8CB7-AF8DDE4B86DA}">
      <dgm:prSet/>
      <dgm:spPr/>
      <dgm:t>
        <a:bodyPr/>
        <a:lstStyle/>
        <a:p>
          <a:endParaRPr lang="en-US"/>
        </a:p>
      </dgm:t>
    </dgm:pt>
    <dgm:pt modelId="{40668AA7-A9A1-4FC9-A29F-02FD2B15FEDE}" type="sibTrans" cxnId="{1A1FF20D-B884-473D-8CB7-AF8DDE4B86DA}">
      <dgm:prSet/>
      <dgm:spPr/>
      <dgm:t>
        <a:bodyPr/>
        <a:lstStyle/>
        <a:p>
          <a:endParaRPr lang="en-US" dirty="0"/>
        </a:p>
      </dgm:t>
    </dgm:pt>
    <dgm:pt modelId="{737EB849-B89B-4F59-8E22-A797C3953D5F}">
      <dgm:prSet/>
      <dgm:spPr/>
      <dgm:t>
        <a:bodyPr/>
        <a:lstStyle/>
        <a:p>
          <a:r>
            <a:rPr lang="en-US" dirty="0" smtClean="0"/>
            <a:t>Instruct management to develop a process</a:t>
          </a:r>
        </a:p>
      </dgm:t>
    </dgm:pt>
    <dgm:pt modelId="{3D1EF972-D1E8-4D32-8535-54A1B516715C}" type="parTrans" cxnId="{2BE1127B-062C-4CB2-9FCF-6ED732F83441}">
      <dgm:prSet/>
      <dgm:spPr/>
      <dgm:t>
        <a:bodyPr/>
        <a:lstStyle/>
        <a:p>
          <a:endParaRPr lang="en-US"/>
        </a:p>
      </dgm:t>
    </dgm:pt>
    <dgm:pt modelId="{5786E42E-8671-48D9-9C55-6EBD163BBB5A}" type="sibTrans" cxnId="{2BE1127B-062C-4CB2-9FCF-6ED732F83441}">
      <dgm:prSet/>
      <dgm:spPr/>
      <dgm:t>
        <a:bodyPr/>
        <a:lstStyle/>
        <a:p>
          <a:endParaRPr lang="en-US" dirty="0"/>
        </a:p>
      </dgm:t>
    </dgm:pt>
    <dgm:pt modelId="{89DE4549-D06B-4D09-93AE-66587A7750E2}">
      <dgm:prSet/>
      <dgm:spPr/>
      <dgm:t>
        <a:bodyPr/>
        <a:lstStyle/>
        <a:p>
          <a:r>
            <a:rPr lang="en-US" dirty="0" smtClean="0"/>
            <a:t>Ensure that all related policies specifically address the credit union’s unique goals</a:t>
          </a:r>
        </a:p>
      </dgm:t>
    </dgm:pt>
    <dgm:pt modelId="{07DD6617-EDF0-40CE-9C2F-A5A6F5981FCC}" type="parTrans" cxnId="{BD7383F3-D932-42B6-914F-D4A630C77CD7}">
      <dgm:prSet/>
      <dgm:spPr/>
      <dgm:t>
        <a:bodyPr/>
        <a:lstStyle/>
        <a:p>
          <a:endParaRPr lang="en-US"/>
        </a:p>
      </dgm:t>
    </dgm:pt>
    <dgm:pt modelId="{F1F4F69D-2B90-443F-82EA-F9082F3E210A}" type="sibTrans" cxnId="{BD7383F3-D932-42B6-914F-D4A630C77CD7}">
      <dgm:prSet/>
      <dgm:spPr/>
      <dgm:t>
        <a:bodyPr/>
        <a:lstStyle/>
        <a:p>
          <a:endParaRPr lang="en-US" dirty="0"/>
        </a:p>
      </dgm:t>
    </dgm:pt>
    <dgm:pt modelId="{292D572D-565F-4D6C-9593-C193D63DADB3}">
      <dgm:prSet/>
      <dgm:spPr/>
      <dgm:t>
        <a:bodyPr/>
        <a:lstStyle/>
        <a:p>
          <a:r>
            <a:rPr lang="en-US" dirty="0" smtClean="0"/>
            <a:t>Review the amount of periodic ALLL and PLLL adjustments</a:t>
          </a:r>
        </a:p>
      </dgm:t>
    </dgm:pt>
    <dgm:pt modelId="{F10F4D63-936F-49A5-A083-26A3B9B7A7F8}" type="parTrans" cxnId="{B0CBF8DA-90BA-4F97-990C-BFD118AA222D}">
      <dgm:prSet/>
      <dgm:spPr/>
      <dgm:t>
        <a:bodyPr/>
        <a:lstStyle/>
        <a:p>
          <a:endParaRPr lang="en-US"/>
        </a:p>
      </dgm:t>
    </dgm:pt>
    <dgm:pt modelId="{1110922E-6004-41E9-9F44-A419A7C6C37A}" type="sibTrans" cxnId="{B0CBF8DA-90BA-4F97-990C-BFD118AA222D}">
      <dgm:prSet/>
      <dgm:spPr/>
      <dgm:t>
        <a:bodyPr/>
        <a:lstStyle/>
        <a:p>
          <a:endParaRPr lang="en-US" dirty="0"/>
        </a:p>
      </dgm:t>
    </dgm:pt>
    <dgm:pt modelId="{C9DDCFA2-81CA-45E1-8690-572FBD333C85}">
      <dgm:prSet/>
      <dgm:spPr/>
      <dgm:t>
        <a:bodyPr/>
        <a:lstStyle/>
        <a:p>
          <a:r>
            <a:rPr lang="en-US" dirty="0" smtClean="0"/>
            <a:t>Validate Methodology</a:t>
          </a:r>
        </a:p>
      </dgm:t>
    </dgm:pt>
    <dgm:pt modelId="{C2AB538A-F902-4E47-870B-77FB7FAE2E33}" type="parTrans" cxnId="{50ED57AB-0524-42CE-82D2-D97ECA6358E2}">
      <dgm:prSet/>
      <dgm:spPr/>
      <dgm:t>
        <a:bodyPr/>
        <a:lstStyle/>
        <a:p>
          <a:endParaRPr lang="en-US"/>
        </a:p>
      </dgm:t>
    </dgm:pt>
    <dgm:pt modelId="{29CDB0E0-2C65-4139-981C-B4D578CD5026}" type="sibTrans" cxnId="{50ED57AB-0524-42CE-82D2-D97ECA6358E2}">
      <dgm:prSet/>
      <dgm:spPr/>
      <dgm:t>
        <a:bodyPr/>
        <a:lstStyle/>
        <a:p>
          <a:endParaRPr lang="en-US"/>
        </a:p>
      </dgm:t>
    </dgm:pt>
    <dgm:pt modelId="{5AA02F06-11FB-46A2-B125-8330FA0212E1}" type="pres">
      <dgm:prSet presAssocID="{A25F76A9-D977-414B-B7C8-0704E8612C20}" presName="outerComposite" presStyleCnt="0">
        <dgm:presLayoutVars>
          <dgm:chMax val="5"/>
          <dgm:dir/>
          <dgm:resizeHandles val="exact"/>
        </dgm:presLayoutVars>
      </dgm:prSet>
      <dgm:spPr/>
      <dgm:t>
        <a:bodyPr/>
        <a:lstStyle/>
        <a:p>
          <a:endParaRPr lang="en-US"/>
        </a:p>
      </dgm:t>
    </dgm:pt>
    <dgm:pt modelId="{8E198C89-C702-45E7-8336-8AB3C2BAD207}" type="pres">
      <dgm:prSet presAssocID="{A25F76A9-D977-414B-B7C8-0704E8612C20}" presName="dummyMaxCanvas" presStyleCnt="0">
        <dgm:presLayoutVars/>
      </dgm:prSet>
      <dgm:spPr/>
    </dgm:pt>
    <dgm:pt modelId="{FAF4C071-2BAC-4B07-9049-C5ED786B4F95}" type="pres">
      <dgm:prSet presAssocID="{A25F76A9-D977-414B-B7C8-0704E8612C20}" presName="FiveNodes_1" presStyleLbl="node1" presStyleIdx="0" presStyleCnt="5">
        <dgm:presLayoutVars>
          <dgm:bulletEnabled val="1"/>
        </dgm:presLayoutVars>
      </dgm:prSet>
      <dgm:spPr/>
      <dgm:t>
        <a:bodyPr/>
        <a:lstStyle/>
        <a:p>
          <a:endParaRPr lang="en-US"/>
        </a:p>
      </dgm:t>
    </dgm:pt>
    <dgm:pt modelId="{8C6A7789-2C6C-4EBF-9711-04BD1E5590AB}" type="pres">
      <dgm:prSet presAssocID="{A25F76A9-D977-414B-B7C8-0704E8612C20}" presName="FiveNodes_2" presStyleLbl="node1" presStyleIdx="1" presStyleCnt="5">
        <dgm:presLayoutVars>
          <dgm:bulletEnabled val="1"/>
        </dgm:presLayoutVars>
      </dgm:prSet>
      <dgm:spPr/>
      <dgm:t>
        <a:bodyPr/>
        <a:lstStyle/>
        <a:p>
          <a:endParaRPr lang="en-US"/>
        </a:p>
      </dgm:t>
    </dgm:pt>
    <dgm:pt modelId="{EF845DB4-F4D1-41E4-848A-B6A3CD0BB0F8}" type="pres">
      <dgm:prSet presAssocID="{A25F76A9-D977-414B-B7C8-0704E8612C20}" presName="FiveNodes_3" presStyleLbl="node1" presStyleIdx="2" presStyleCnt="5">
        <dgm:presLayoutVars>
          <dgm:bulletEnabled val="1"/>
        </dgm:presLayoutVars>
      </dgm:prSet>
      <dgm:spPr/>
      <dgm:t>
        <a:bodyPr/>
        <a:lstStyle/>
        <a:p>
          <a:endParaRPr lang="en-US"/>
        </a:p>
      </dgm:t>
    </dgm:pt>
    <dgm:pt modelId="{D09F1ABC-8C80-4E8B-A37D-85A4C104F10B}" type="pres">
      <dgm:prSet presAssocID="{A25F76A9-D977-414B-B7C8-0704E8612C20}" presName="FiveNodes_4" presStyleLbl="node1" presStyleIdx="3" presStyleCnt="5">
        <dgm:presLayoutVars>
          <dgm:bulletEnabled val="1"/>
        </dgm:presLayoutVars>
      </dgm:prSet>
      <dgm:spPr/>
      <dgm:t>
        <a:bodyPr/>
        <a:lstStyle/>
        <a:p>
          <a:endParaRPr lang="en-US"/>
        </a:p>
      </dgm:t>
    </dgm:pt>
    <dgm:pt modelId="{CDDC6C13-2137-4F7E-87EA-15EB474F42BD}" type="pres">
      <dgm:prSet presAssocID="{A25F76A9-D977-414B-B7C8-0704E8612C20}" presName="FiveNodes_5" presStyleLbl="node1" presStyleIdx="4" presStyleCnt="5">
        <dgm:presLayoutVars>
          <dgm:bulletEnabled val="1"/>
        </dgm:presLayoutVars>
      </dgm:prSet>
      <dgm:spPr/>
      <dgm:t>
        <a:bodyPr/>
        <a:lstStyle/>
        <a:p>
          <a:endParaRPr lang="en-US"/>
        </a:p>
      </dgm:t>
    </dgm:pt>
    <dgm:pt modelId="{2C6593A9-A12A-4794-9694-84CD910F9EBC}" type="pres">
      <dgm:prSet presAssocID="{A25F76A9-D977-414B-B7C8-0704E8612C20}" presName="FiveConn_1-2" presStyleLbl="fgAccFollowNode1" presStyleIdx="0" presStyleCnt="4">
        <dgm:presLayoutVars>
          <dgm:bulletEnabled val="1"/>
        </dgm:presLayoutVars>
      </dgm:prSet>
      <dgm:spPr/>
      <dgm:t>
        <a:bodyPr/>
        <a:lstStyle/>
        <a:p>
          <a:endParaRPr lang="en-US"/>
        </a:p>
      </dgm:t>
    </dgm:pt>
    <dgm:pt modelId="{3D463236-11F9-48D5-8D87-0083AD46B2A4}" type="pres">
      <dgm:prSet presAssocID="{A25F76A9-D977-414B-B7C8-0704E8612C20}" presName="FiveConn_2-3" presStyleLbl="fgAccFollowNode1" presStyleIdx="1" presStyleCnt="4">
        <dgm:presLayoutVars>
          <dgm:bulletEnabled val="1"/>
        </dgm:presLayoutVars>
      </dgm:prSet>
      <dgm:spPr/>
      <dgm:t>
        <a:bodyPr/>
        <a:lstStyle/>
        <a:p>
          <a:endParaRPr lang="en-US"/>
        </a:p>
      </dgm:t>
    </dgm:pt>
    <dgm:pt modelId="{B7122051-7241-402B-BFDE-2D0E1404EC1F}" type="pres">
      <dgm:prSet presAssocID="{A25F76A9-D977-414B-B7C8-0704E8612C20}" presName="FiveConn_3-4" presStyleLbl="fgAccFollowNode1" presStyleIdx="2" presStyleCnt="4">
        <dgm:presLayoutVars>
          <dgm:bulletEnabled val="1"/>
        </dgm:presLayoutVars>
      </dgm:prSet>
      <dgm:spPr/>
      <dgm:t>
        <a:bodyPr/>
        <a:lstStyle/>
        <a:p>
          <a:endParaRPr lang="en-US"/>
        </a:p>
      </dgm:t>
    </dgm:pt>
    <dgm:pt modelId="{8D6F33E4-2E7E-4D74-A94A-77A9D2CF5E11}" type="pres">
      <dgm:prSet presAssocID="{A25F76A9-D977-414B-B7C8-0704E8612C20}" presName="FiveConn_4-5" presStyleLbl="fgAccFollowNode1" presStyleIdx="3" presStyleCnt="4">
        <dgm:presLayoutVars>
          <dgm:bulletEnabled val="1"/>
        </dgm:presLayoutVars>
      </dgm:prSet>
      <dgm:spPr/>
      <dgm:t>
        <a:bodyPr/>
        <a:lstStyle/>
        <a:p>
          <a:endParaRPr lang="en-US"/>
        </a:p>
      </dgm:t>
    </dgm:pt>
    <dgm:pt modelId="{843A8B08-F359-4763-A1D8-04686E62BDCF}" type="pres">
      <dgm:prSet presAssocID="{A25F76A9-D977-414B-B7C8-0704E8612C20}" presName="FiveNodes_1_text" presStyleLbl="node1" presStyleIdx="4" presStyleCnt="5">
        <dgm:presLayoutVars>
          <dgm:bulletEnabled val="1"/>
        </dgm:presLayoutVars>
      </dgm:prSet>
      <dgm:spPr/>
      <dgm:t>
        <a:bodyPr/>
        <a:lstStyle/>
        <a:p>
          <a:endParaRPr lang="en-US"/>
        </a:p>
      </dgm:t>
    </dgm:pt>
    <dgm:pt modelId="{AD01F4B4-268A-4DB6-A9E3-1799E24B6624}" type="pres">
      <dgm:prSet presAssocID="{A25F76A9-D977-414B-B7C8-0704E8612C20}" presName="FiveNodes_2_text" presStyleLbl="node1" presStyleIdx="4" presStyleCnt="5">
        <dgm:presLayoutVars>
          <dgm:bulletEnabled val="1"/>
        </dgm:presLayoutVars>
      </dgm:prSet>
      <dgm:spPr/>
      <dgm:t>
        <a:bodyPr/>
        <a:lstStyle/>
        <a:p>
          <a:endParaRPr lang="en-US"/>
        </a:p>
      </dgm:t>
    </dgm:pt>
    <dgm:pt modelId="{85E045C9-3A0D-4A9F-B848-BFE9D6D46CE5}" type="pres">
      <dgm:prSet presAssocID="{A25F76A9-D977-414B-B7C8-0704E8612C20}" presName="FiveNodes_3_text" presStyleLbl="node1" presStyleIdx="4" presStyleCnt="5">
        <dgm:presLayoutVars>
          <dgm:bulletEnabled val="1"/>
        </dgm:presLayoutVars>
      </dgm:prSet>
      <dgm:spPr/>
      <dgm:t>
        <a:bodyPr/>
        <a:lstStyle/>
        <a:p>
          <a:endParaRPr lang="en-US"/>
        </a:p>
      </dgm:t>
    </dgm:pt>
    <dgm:pt modelId="{38132E46-0922-4C4A-8F51-F57D40A950C9}" type="pres">
      <dgm:prSet presAssocID="{A25F76A9-D977-414B-B7C8-0704E8612C20}" presName="FiveNodes_4_text" presStyleLbl="node1" presStyleIdx="4" presStyleCnt="5">
        <dgm:presLayoutVars>
          <dgm:bulletEnabled val="1"/>
        </dgm:presLayoutVars>
      </dgm:prSet>
      <dgm:spPr/>
      <dgm:t>
        <a:bodyPr/>
        <a:lstStyle/>
        <a:p>
          <a:endParaRPr lang="en-US"/>
        </a:p>
      </dgm:t>
    </dgm:pt>
    <dgm:pt modelId="{2F6CF161-13B8-4A92-BEBF-08861989B17D}" type="pres">
      <dgm:prSet presAssocID="{A25F76A9-D977-414B-B7C8-0704E8612C20}" presName="FiveNodes_5_text" presStyleLbl="node1" presStyleIdx="4" presStyleCnt="5">
        <dgm:presLayoutVars>
          <dgm:bulletEnabled val="1"/>
        </dgm:presLayoutVars>
      </dgm:prSet>
      <dgm:spPr/>
      <dgm:t>
        <a:bodyPr/>
        <a:lstStyle/>
        <a:p>
          <a:endParaRPr lang="en-US"/>
        </a:p>
      </dgm:t>
    </dgm:pt>
  </dgm:ptLst>
  <dgm:cxnLst>
    <dgm:cxn modelId="{BD7383F3-D932-42B6-914F-D4A630C77CD7}" srcId="{A25F76A9-D977-414B-B7C8-0704E8612C20}" destId="{89DE4549-D06B-4D09-93AE-66587A7750E2}" srcOrd="2" destOrd="0" parTransId="{07DD6617-EDF0-40CE-9C2F-A5A6F5981FCC}" sibTransId="{F1F4F69D-2B90-443F-82EA-F9082F3E210A}"/>
    <dgm:cxn modelId="{50ED57AB-0524-42CE-82D2-D97ECA6358E2}" srcId="{A25F76A9-D977-414B-B7C8-0704E8612C20}" destId="{C9DDCFA2-81CA-45E1-8690-572FBD333C85}" srcOrd="4" destOrd="0" parTransId="{C2AB538A-F902-4E47-870B-77FB7FAE2E33}" sibTransId="{29CDB0E0-2C65-4139-981C-B4D578CD5026}"/>
    <dgm:cxn modelId="{CF7F3D1B-3D2A-49F1-8C4E-16AA80A5FB80}" type="presOf" srcId="{C9DDCFA2-81CA-45E1-8690-572FBD333C85}" destId="{2F6CF161-13B8-4A92-BEBF-08861989B17D}" srcOrd="1" destOrd="0" presId="urn:microsoft.com/office/officeart/2005/8/layout/vProcess5"/>
    <dgm:cxn modelId="{1A1FF20D-B884-473D-8CB7-AF8DDE4B86DA}" srcId="{A25F76A9-D977-414B-B7C8-0704E8612C20}" destId="{804DEA9E-FB9B-4CA9-BD4C-1BFDBE0C9628}" srcOrd="0" destOrd="0" parTransId="{64183511-C8CC-4A69-88C7-CDC667361789}" sibTransId="{40668AA7-A9A1-4FC9-A29F-02FD2B15FEDE}"/>
    <dgm:cxn modelId="{FFA9404F-CC95-4670-9EAB-6CE62516CFEA}" type="presOf" srcId="{804DEA9E-FB9B-4CA9-BD4C-1BFDBE0C9628}" destId="{843A8B08-F359-4763-A1D8-04686E62BDCF}" srcOrd="1" destOrd="0" presId="urn:microsoft.com/office/officeart/2005/8/layout/vProcess5"/>
    <dgm:cxn modelId="{718D8C45-8420-40D3-AFC5-1B43DF4B56F1}" type="presOf" srcId="{804DEA9E-FB9B-4CA9-BD4C-1BFDBE0C9628}" destId="{FAF4C071-2BAC-4B07-9049-C5ED786B4F95}" srcOrd="0" destOrd="0" presId="urn:microsoft.com/office/officeart/2005/8/layout/vProcess5"/>
    <dgm:cxn modelId="{11D6DA76-F5AD-4072-8141-53551BD66682}" type="presOf" srcId="{292D572D-565F-4D6C-9593-C193D63DADB3}" destId="{38132E46-0922-4C4A-8F51-F57D40A950C9}" srcOrd="1" destOrd="0" presId="urn:microsoft.com/office/officeart/2005/8/layout/vProcess5"/>
    <dgm:cxn modelId="{D00997E1-2A2D-420D-9CDE-AC3C1027D775}" type="presOf" srcId="{C9DDCFA2-81CA-45E1-8690-572FBD333C85}" destId="{CDDC6C13-2137-4F7E-87EA-15EB474F42BD}" srcOrd="0" destOrd="0" presId="urn:microsoft.com/office/officeart/2005/8/layout/vProcess5"/>
    <dgm:cxn modelId="{5DE157A4-2C01-4D97-A684-2DAFA31AF3D7}" type="presOf" srcId="{A25F76A9-D977-414B-B7C8-0704E8612C20}" destId="{5AA02F06-11FB-46A2-B125-8330FA0212E1}" srcOrd="0" destOrd="0" presId="urn:microsoft.com/office/officeart/2005/8/layout/vProcess5"/>
    <dgm:cxn modelId="{5B43C942-4D12-48EF-B85B-9CDEB7BE8784}" type="presOf" srcId="{F1F4F69D-2B90-443F-82EA-F9082F3E210A}" destId="{B7122051-7241-402B-BFDE-2D0E1404EC1F}" srcOrd="0" destOrd="0" presId="urn:microsoft.com/office/officeart/2005/8/layout/vProcess5"/>
    <dgm:cxn modelId="{59BADCDA-0756-4ADA-B110-0AAD21AA8FA5}" type="presOf" srcId="{5786E42E-8671-48D9-9C55-6EBD163BBB5A}" destId="{3D463236-11F9-48D5-8D87-0083AD46B2A4}" srcOrd="0" destOrd="0" presId="urn:microsoft.com/office/officeart/2005/8/layout/vProcess5"/>
    <dgm:cxn modelId="{52D67D76-5415-4FCE-8992-EE1682CBF05B}" type="presOf" srcId="{89DE4549-D06B-4D09-93AE-66587A7750E2}" destId="{EF845DB4-F4D1-41E4-848A-B6A3CD0BB0F8}" srcOrd="0" destOrd="0" presId="urn:microsoft.com/office/officeart/2005/8/layout/vProcess5"/>
    <dgm:cxn modelId="{AC43C4ED-5105-47F2-AF53-0CCB05A9B790}" type="presOf" srcId="{89DE4549-D06B-4D09-93AE-66587A7750E2}" destId="{85E045C9-3A0D-4A9F-B848-BFE9D6D46CE5}" srcOrd="1" destOrd="0" presId="urn:microsoft.com/office/officeart/2005/8/layout/vProcess5"/>
    <dgm:cxn modelId="{B0CBF8DA-90BA-4F97-990C-BFD118AA222D}" srcId="{A25F76A9-D977-414B-B7C8-0704E8612C20}" destId="{292D572D-565F-4D6C-9593-C193D63DADB3}" srcOrd="3" destOrd="0" parTransId="{F10F4D63-936F-49A5-A083-26A3B9B7A7F8}" sibTransId="{1110922E-6004-41E9-9F44-A419A7C6C37A}"/>
    <dgm:cxn modelId="{7150FB80-3618-486D-9078-B2E16D7DE504}" type="presOf" srcId="{1110922E-6004-41E9-9F44-A419A7C6C37A}" destId="{8D6F33E4-2E7E-4D74-A94A-77A9D2CF5E11}" srcOrd="0" destOrd="0" presId="urn:microsoft.com/office/officeart/2005/8/layout/vProcess5"/>
    <dgm:cxn modelId="{7DF90ABF-696E-41C1-94BE-E5821F6282D4}" type="presOf" srcId="{737EB849-B89B-4F59-8E22-A797C3953D5F}" destId="{8C6A7789-2C6C-4EBF-9711-04BD1E5590AB}" srcOrd="0" destOrd="0" presId="urn:microsoft.com/office/officeart/2005/8/layout/vProcess5"/>
    <dgm:cxn modelId="{504C7E44-D1FD-495C-93CA-56B959BF58B0}" type="presOf" srcId="{292D572D-565F-4D6C-9593-C193D63DADB3}" destId="{D09F1ABC-8C80-4E8B-A37D-85A4C104F10B}" srcOrd="0" destOrd="0" presId="urn:microsoft.com/office/officeart/2005/8/layout/vProcess5"/>
    <dgm:cxn modelId="{116CF514-908A-488F-8CF5-F6251591E685}" type="presOf" srcId="{737EB849-B89B-4F59-8E22-A797C3953D5F}" destId="{AD01F4B4-268A-4DB6-A9E3-1799E24B6624}" srcOrd="1" destOrd="0" presId="urn:microsoft.com/office/officeart/2005/8/layout/vProcess5"/>
    <dgm:cxn modelId="{2BE1127B-062C-4CB2-9FCF-6ED732F83441}" srcId="{A25F76A9-D977-414B-B7C8-0704E8612C20}" destId="{737EB849-B89B-4F59-8E22-A797C3953D5F}" srcOrd="1" destOrd="0" parTransId="{3D1EF972-D1E8-4D32-8535-54A1B516715C}" sibTransId="{5786E42E-8671-48D9-9C55-6EBD163BBB5A}"/>
    <dgm:cxn modelId="{4E89E86C-B0DC-4569-AFEE-852DD1411C4A}" type="presOf" srcId="{40668AA7-A9A1-4FC9-A29F-02FD2B15FEDE}" destId="{2C6593A9-A12A-4794-9694-84CD910F9EBC}" srcOrd="0" destOrd="0" presId="urn:microsoft.com/office/officeart/2005/8/layout/vProcess5"/>
    <dgm:cxn modelId="{C31E90AB-C7DA-4E70-910F-60C65B8C1518}" type="presParOf" srcId="{5AA02F06-11FB-46A2-B125-8330FA0212E1}" destId="{8E198C89-C702-45E7-8336-8AB3C2BAD207}" srcOrd="0" destOrd="0" presId="urn:microsoft.com/office/officeart/2005/8/layout/vProcess5"/>
    <dgm:cxn modelId="{99605AFC-4C22-42E6-B720-DC26DA2F1BB7}" type="presParOf" srcId="{5AA02F06-11FB-46A2-B125-8330FA0212E1}" destId="{FAF4C071-2BAC-4B07-9049-C5ED786B4F95}" srcOrd="1" destOrd="0" presId="urn:microsoft.com/office/officeart/2005/8/layout/vProcess5"/>
    <dgm:cxn modelId="{08889F4F-D12E-4EBD-8903-332A3C87AF49}" type="presParOf" srcId="{5AA02F06-11FB-46A2-B125-8330FA0212E1}" destId="{8C6A7789-2C6C-4EBF-9711-04BD1E5590AB}" srcOrd="2" destOrd="0" presId="urn:microsoft.com/office/officeart/2005/8/layout/vProcess5"/>
    <dgm:cxn modelId="{70E93D25-68AA-455B-82D7-4C9E5A00B320}" type="presParOf" srcId="{5AA02F06-11FB-46A2-B125-8330FA0212E1}" destId="{EF845DB4-F4D1-41E4-848A-B6A3CD0BB0F8}" srcOrd="3" destOrd="0" presId="urn:microsoft.com/office/officeart/2005/8/layout/vProcess5"/>
    <dgm:cxn modelId="{390C8F0C-969C-4D6E-A68F-411EB2EFAFA3}" type="presParOf" srcId="{5AA02F06-11FB-46A2-B125-8330FA0212E1}" destId="{D09F1ABC-8C80-4E8B-A37D-85A4C104F10B}" srcOrd="4" destOrd="0" presId="urn:microsoft.com/office/officeart/2005/8/layout/vProcess5"/>
    <dgm:cxn modelId="{27E4F4D0-B046-4148-957A-F5658DE110E1}" type="presParOf" srcId="{5AA02F06-11FB-46A2-B125-8330FA0212E1}" destId="{CDDC6C13-2137-4F7E-87EA-15EB474F42BD}" srcOrd="5" destOrd="0" presId="urn:microsoft.com/office/officeart/2005/8/layout/vProcess5"/>
    <dgm:cxn modelId="{51D65421-5DB8-46A7-A0BB-BDE0B95B8563}" type="presParOf" srcId="{5AA02F06-11FB-46A2-B125-8330FA0212E1}" destId="{2C6593A9-A12A-4794-9694-84CD910F9EBC}" srcOrd="6" destOrd="0" presId="urn:microsoft.com/office/officeart/2005/8/layout/vProcess5"/>
    <dgm:cxn modelId="{DCB7A702-1F67-4EDC-80D2-00FF55883FF7}" type="presParOf" srcId="{5AA02F06-11FB-46A2-B125-8330FA0212E1}" destId="{3D463236-11F9-48D5-8D87-0083AD46B2A4}" srcOrd="7" destOrd="0" presId="urn:microsoft.com/office/officeart/2005/8/layout/vProcess5"/>
    <dgm:cxn modelId="{A56D7309-E642-459F-B529-86BA0BFC0574}" type="presParOf" srcId="{5AA02F06-11FB-46A2-B125-8330FA0212E1}" destId="{B7122051-7241-402B-BFDE-2D0E1404EC1F}" srcOrd="8" destOrd="0" presId="urn:microsoft.com/office/officeart/2005/8/layout/vProcess5"/>
    <dgm:cxn modelId="{CE2CE421-238D-4559-B0D8-92CB6EF09FC1}" type="presParOf" srcId="{5AA02F06-11FB-46A2-B125-8330FA0212E1}" destId="{8D6F33E4-2E7E-4D74-A94A-77A9D2CF5E11}" srcOrd="9" destOrd="0" presId="urn:microsoft.com/office/officeart/2005/8/layout/vProcess5"/>
    <dgm:cxn modelId="{BFEE7E00-6A0D-4271-BF0E-1799AE288B34}" type="presParOf" srcId="{5AA02F06-11FB-46A2-B125-8330FA0212E1}" destId="{843A8B08-F359-4763-A1D8-04686E62BDCF}" srcOrd="10" destOrd="0" presId="urn:microsoft.com/office/officeart/2005/8/layout/vProcess5"/>
    <dgm:cxn modelId="{ED4A5164-C60F-485E-A2FC-D42795F0E95B}" type="presParOf" srcId="{5AA02F06-11FB-46A2-B125-8330FA0212E1}" destId="{AD01F4B4-268A-4DB6-A9E3-1799E24B6624}" srcOrd="11" destOrd="0" presId="urn:microsoft.com/office/officeart/2005/8/layout/vProcess5"/>
    <dgm:cxn modelId="{8B4E0A16-4979-4124-AB36-56766AC17087}" type="presParOf" srcId="{5AA02F06-11FB-46A2-B125-8330FA0212E1}" destId="{85E045C9-3A0D-4A9F-B848-BFE9D6D46CE5}" srcOrd="12" destOrd="0" presId="urn:microsoft.com/office/officeart/2005/8/layout/vProcess5"/>
    <dgm:cxn modelId="{6397880E-E882-42F2-943B-5992BA5752A8}" type="presParOf" srcId="{5AA02F06-11FB-46A2-B125-8330FA0212E1}" destId="{38132E46-0922-4C4A-8F51-F57D40A950C9}" srcOrd="13" destOrd="0" presId="urn:microsoft.com/office/officeart/2005/8/layout/vProcess5"/>
    <dgm:cxn modelId="{6C0F0E49-BA76-482B-AA15-D6A01A376D36}" type="presParOf" srcId="{5AA02F06-11FB-46A2-B125-8330FA0212E1}" destId="{2F6CF161-13B8-4A92-BEBF-08861989B17D}"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C42583C5-4688-4468-B7E6-8CDC308B4510}"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6D4B64C0-BE59-441B-87AB-8D077E12E41A}">
      <dgm:prSet phldrT="[Text]"/>
      <dgm:spPr/>
      <dgm:t>
        <a:bodyPr/>
        <a:lstStyle/>
        <a:p>
          <a:r>
            <a:rPr lang="en-US" b="1" dirty="0" smtClean="0"/>
            <a:t>Roles &amp; Responsibilities </a:t>
          </a:r>
          <a:endParaRPr lang="en-US" dirty="0"/>
        </a:p>
      </dgm:t>
    </dgm:pt>
    <dgm:pt modelId="{037FA65F-58D4-4CC6-8E2B-1B20E0176432}" type="parTrans" cxnId="{9432A6D9-F0EC-4A5A-B2A3-44292E55D8AF}">
      <dgm:prSet/>
      <dgm:spPr/>
      <dgm:t>
        <a:bodyPr/>
        <a:lstStyle/>
        <a:p>
          <a:endParaRPr lang="en-US"/>
        </a:p>
      </dgm:t>
    </dgm:pt>
    <dgm:pt modelId="{7E3C9B59-08CB-4F4D-9276-FDADC6D3AD4F}" type="sibTrans" cxnId="{9432A6D9-F0EC-4A5A-B2A3-44292E55D8AF}">
      <dgm:prSet/>
      <dgm:spPr/>
      <dgm:t>
        <a:bodyPr/>
        <a:lstStyle/>
        <a:p>
          <a:endParaRPr lang="en-US"/>
        </a:p>
      </dgm:t>
    </dgm:pt>
    <dgm:pt modelId="{33066323-2F41-4123-B61E-DA3B08793691}">
      <dgm:prSet/>
      <dgm:spPr/>
      <dgm:t>
        <a:bodyPr/>
        <a:lstStyle/>
        <a:p>
          <a:r>
            <a:rPr lang="en-US" b="1" dirty="0" smtClean="0"/>
            <a:t>Accounting policies</a:t>
          </a:r>
        </a:p>
      </dgm:t>
    </dgm:pt>
    <dgm:pt modelId="{3F7F7F69-BCC5-4FF8-B5AB-9DBD83786494}" type="parTrans" cxnId="{BC1DA5D4-0E42-4EE8-A721-3DCF86A231A7}">
      <dgm:prSet/>
      <dgm:spPr/>
      <dgm:t>
        <a:bodyPr/>
        <a:lstStyle/>
        <a:p>
          <a:endParaRPr lang="en-US"/>
        </a:p>
      </dgm:t>
    </dgm:pt>
    <dgm:pt modelId="{96395556-C839-4F11-B7D6-46367CABD237}" type="sibTrans" cxnId="{BC1DA5D4-0E42-4EE8-A721-3DCF86A231A7}">
      <dgm:prSet/>
      <dgm:spPr/>
      <dgm:t>
        <a:bodyPr/>
        <a:lstStyle/>
        <a:p>
          <a:endParaRPr lang="en-US"/>
        </a:p>
      </dgm:t>
    </dgm:pt>
    <dgm:pt modelId="{79D36A8D-F44C-4E34-953D-DE9CCA5E9363}">
      <dgm:prSet/>
      <dgm:spPr/>
      <dgm:t>
        <a:bodyPr/>
        <a:lstStyle/>
        <a:p>
          <a:r>
            <a:rPr lang="en-US" b="1" dirty="0" smtClean="0"/>
            <a:t>Description of methodology</a:t>
          </a:r>
        </a:p>
      </dgm:t>
    </dgm:pt>
    <dgm:pt modelId="{6A549203-653C-428D-8B1B-FA906E6C2A28}" type="parTrans" cxnId="{A068FAAE-58E8-49FD-A254-73E4A848C1B3}">
      <dgm:prSet/>
      <dgm:spPr/>
      <dgm:t>
        <a:bodyPr/>
        <a:lstStyle/>
        <a:p>
          <a:endParaRPr lang="en-US"/>
        </a:p>
      </dgm:t>
    </dgm:pt>
    <dgm:pt modelId="{C7F86E90-F4C3-46FB-9B64-AD07F9260BBA}" type="sibTrans" cxnId="{A068FAAE-58E8-49FD-A254-73E4A848C1B3}">
      <dgm:prSet/>
      <dgm:spPr/>
      <dgm:t>
        <a:bodyPr/>
        <a:lstStyle/>
        <a:p>
          <a:endParaRPr lang="en-US"/>
        </a:p>
      </dgm:t>
    </dgm:pt>
    <dgm:pt modelId="{43BDB5FD-9A25-42E4-AEB0-1AA40C9F6B94}">
      <dgm:prSet/>
      <dgm:spPr/>
      <dgm:t>
        <a:bodyPr/>
        <a:lstStyle/>
        <a:p>
          <a:r>
            <a:rPr lang="en-US" b="1" dirty="0" smtClean="0"/>
            <a:t>Documentation requirements</a:t>
          </a:r>
        </a:p>
      </dgm:t>
    </dgm:pt>
    <dgm:pt modelId="{BCCAB765-B87E-4BC8-A5C2-6ABEDCD41CE3}" type="parTrans" cxnId="{2576D04D-39F1-4A7A-8CB0-97C6A91154DC}">
      <dgm:prSet/>
      <dgm:spPr/>
      <dgm:t>
        <a:bodyPr/>
        <a:lstStyle/>
        <a:p>
          <a:endParaRPr lang="en-US"/>
        </a:p>
      </dgm:t>
    </dgm:pt>
    <dgm:pt modelId="{3AFBF701-E6C4-4267-A1E0-FD655CD686B0}" type="sibTrans" cxnId="{2576D04D-39F1-4A7A-8CB0-97C6A91154DC}">
      <dgm:prSet/>
      <dgm:spPr/>
      <dgm:t>
        <a:bodyPr/>
        <a:lstStyle/>
        <a:p>
          <a:endParaRPr lang="en-US"/>
        </a:p>
      </dgm:t>
    </dgm:pt>
    <dgm:pt modelId="{D6B7D6A2-07E0-4FE4-905E-B32A1D898515}">
      <dgm:prSet/>
      <dgm:spPr/>
      <dgm:t>
        <a:bodyPr/>
        <a:lstStyle/>
        <a:p>
          <a:r>
            <a:rPr lang="en-US" b="1" dirty="0" smtClean="0"/>
            <a:t>Internal control system</a:t>
          </a:r>
        </a:p>
      </dgm:t>
    </dgm:pt>
    <dgm:pt modelId="{811F264E-CD6E-40B4-9339-BD4EAF2BD6C9}" type="parTrans" cxnId="{0B307049-2A92-4411-98EC-36BBEB5E0D4E}">
      <dgm:prSet/>
      <dgm:spPr/>
      <dgm:t>
        <a:bodyPr/>
        <a:lstStyle/>
        <a:p>
          <a:endParaRPr lang="en-US"/>
        </a:p>
      </dgm:t>
    </dgm:pt>
    <dgm:pt modelId="{ABF1088B-47BD-4D6A-A39D-93EFBCCCB559}" type="sibTrans" cxnId="{0B307049-2A92-4411-98EC-36BBEB5E0D4E}">
      <dgm:prSet/>
      <dgm:spPr/>
      <dgm:t>
        <a:bodyPr/>
        <a:lstStyle/>
        <a:p>
          <a:endParaRPr lang="en-US"/>
        </a:p>
      </dgm:t>
    </dgm:pt>
    <dgm:pt modelId="{98D18A52-94EF-44B0-89B3-6875FF307CF8}">
      <dgm:prSet/>
      <dgm:spPr/>
      <dgm:t>
        <a:bodyPr/>
        <a:lstStyle/>
        <a:p>
          <a:r>
            <a:rPr lang="en-US" b="1" dirty="0" smtClean="0"/>
            <a:t>Well defined loan review process</a:t>
          </a:r>
          <a:endParaRPr lang="en-US" dirty="0"/>
        </a:p>
      </dgm:t>
    </dgm:pt>
    <dgm:pt modelId="{E9E16E97-9DA7-4A34-B40E-65BB51B6D795}" type="parTrans" cxnId="{DC4C9591-7449-4627-B2EF-1D1091E2D9CF}">
      <dgm:prSet/>
      <dgm:spPr/>
      <dgm:t>
        <a:bodyPr/>
        <a:lstStyle/>
        <a:p>
          <a:endParaRPr lang="en-US"/>
        </a:p>
      </dgm:t>
    </dgm:pt>
    <dgm:pt modelId="{272629DC-75C5-4260-B96C-B5718E60C3E3}" type="sibTrans" cxnId="{DC4C9591-7449-4627-B2EF-1D1091E2D9CF}">
      <dgm:prSet/>
      <dgm:spPr/>
      <dgm:t>
        <a:bodyPr/>
        <a:lstStyle/>
        <a:p>
          <a:endParaRPr lang="en-US"/>
        </a:p>
      </dgm:t>
    </dgm:pt>
    <dgm:pt modelId="{3360F682-3346-4CB2-A05E-D2F00350EDB7}" type="pres">
      <dgm:prSet presAssocID="{C42583C5-4688-4468-B7E6-8CDC308B4510}" presName="linear" presStyleCnt="0">
        <dgm:presLayoutVars>
          <dgm:animLvl val="lvl"/>
          <dgm:resizeHandles val="exact"/>
        </dgm:presLayoutVars>
      </dgm:prSet>
      <dgm:spPr/>
      <dgm:t>
        <a:bodyPr/>
        <a:lstStyle/>
        <a:p>
          <a:endParaRPr lang="en-US"/>
        </a:p>
      </dgm:t>
    </dgm:pt>
    <dgm:pt modelId="{ADAF8EFF-AC2E-4986-B126-A6758F64B586}" type="pres">
      <dgm:prSet presAssocID="{6D4B64C0-BE59-441B-87AB-8D077E12E41A}" presName="parentText" presStyleLbl="node1" presStyleIdx="0" presStyleCnt="6">
        <dgm:presLayoutVars>
          <dgm:chMax val="0"/>
          <dgm:bulletEnabled val="1"/>
        </dgm:presLayoutVars>
      </dgm:prSet>
      <dgm:spPr/>
      <dgm:t>
        <a:bodyPr/>
        <a:lstStyle/>
        <a:p>
          <a:endParaRPr lang="en-US"/>
        </a:p>
      </dgm:t>
    </dgm:pt>
    <dgm:pt modelId="{413C4A46-D5DA-4D5B-A1AB-309FE876C416}" type="pres">
      <dgm:prSet presAssocID="{7E3C9B59-08CB-4F4D-9276-FDADC6D3AD4F}" presName="spacer" presStyleCnt="0"/>
      <dgm:spPr/>
    </dgm:pt>
    <dgm:pt modelId="{3048C989-DDF0-4C6B-878E-F7639967229D}" type="pres">
      <dgm:prSet presAssocID="{33066323-2F41-4123-B61E-DA3B08793691}" presName="parentText" presStyleLbl="node1" presStyleIdx="1" presStyleCnt="6">
        <dgm:presLayoutVars>
          <dgm:chMax val="0"/>
          <dgm:bulletEnabled val="1"/>
        </dgm:presLayoutVars>
      </dgm:prSet>
      <dgm:spPr/>
      <dgm:t>
        <a:bodyPr/>
        <a:lstStyle/>
        <a:p>
          <a:endParaRPr lang="en-US"/>
        </a:p>
      </dgm:t>
    </dgm:pt>
    <dgm:pt modelId="{DE40FB7B-C0AC-4534-8116-0FF498968A22}" type="pres">
      <dgm:prSet presAssocID="{96395556-C839-4F11-B7D6-46367CABD237}" presName="spacer" presStyleCnt="0"/>
      <dgm:spPr/>
    </dgm:pt>
    <dgm:pt modelId="{B3361CD4-7AE8-4429-999B-2615B0593A44}" type="pres">
      <dgm:prSet presAssocID="{79D36A8D-F44C-4E34-953D-DE9CCA5E9363}" presName="parentText" presStyleLbl="node1" presStyleIdx="2" presStyleCnt="6">
        <dgm:presLayoutVars>
          <dgm:chMax val="0"/>
          <dgm:bulletEnabled val="1"/>
        </dgm:presLayoutVars>
      </dgm:prSet>
      <dgm:spPr/>
      <dgm:t>
        <a:bodyPr/>
        <a:lstStyle/>
        <a:p>
          <a:endParaRPr lang="en-US"/>
        </a:p>
      </dgm:t>
    </dgm:pt>
    <dgm:pt modelId="{D62F7F96-066C-406F-A7C1-0AEE7391BA04}" type="pres">
      <dgm:prSet presAssocID="{C7F86E90-F4C3-46FB-9B64-AD07F9260BBA}" presName="spacer" presStyleCnt="0"/>
      <dgm:spPr/>
    </dgm:pt>
    <dgm:pt modelId="{232B2490-8131-49DE-B8F6-4B0A19A0365A}" type="pres">
      <dgm:prSet presAssocID="{43BDB5FD-9A25-42E4-AEB0-1AA40C9F6B94}" presName="parentText" presStyleLbl="node1" presStyleIdx="3" presStyleCnt="6">
        <dgm:presLayoutVars>
          <dgm:chMax val="0"/>
          <dgm:bulletEnabled val="1"/>
        </dgm:presLayoutVars>
      </dgm:prSet>
      <dgm:spPr/>
      <dgm:t>
        <a:bodyPr/>
        <a:lstStyle/>
        <a:p>
          <a:endParaRPr lang="en-US"/>
        </a:p>
      </dgm:t>
    </dgm:pt>
    <dgm:pt modelId="{3EC17C27-092A-4126-9100-BD645684397F}" type="pres">
      <dgm:prSet presAssocID="{3AFBF701-E6C4-4267-A1E0-FD655CD686B0}" presName="spacer" presStyleCnt="0"/>
      <dgm:spPr/>
    </dgm:pt>
    <dgm:pt modelId="{C1E8712B-E2AE-419F-9A89-E268115F7D77}" type="pres">
      <dgm:prSet presAssocID="{D6B7D6A2-07E0-4FE4-905E-B32A1D898515}" presName="parentText" presStyleLbl="node1" presStyleIdx="4" presStyleCnt="6">
        <dgm:presLayoutVars>
          <dgm:chMax val="0"/>
          <dgm:bulletEnabled val="1"/>
        </dgm:presLayoutVars>
      </dgm:prSet>
      <dgm:spPr/>
      <dgm:t>
        <a:bodyPr/>
        <a:lstStyle/>
        <a:p>
          <a:endParaRPr lang="en-US"/>
        </a:p>
      </dgm:t>
    </dgm:pt>
    <dgm:pt modelId="{6EB62147-BBAE-42A0-B533-559CC206BEA4}" type="pres">
      <dgm:prSet presAssocID="{ABF1088B-47BD-4D6A-A39D-93EFBCCCB559}" presName="spacer" presStyleCnt="0"/>
      <dgm:spPr/>
    </dgm:pt>
    <dgm:pt modelId="{FE096C96-15DE-4682-B6EB-917C0DDB1108}" type="pres">
      <dgm:prSet presAssocID="{98D18A52-94EF-44B0-89B3-6875FF307CF8}" presName="parentText" presStyleLbl="node1" presStyleIdx="5" presStyleCnt="6">
        <dgm:presLayoutVars>
          <dgm:chMax val="0"/>
          <dgm:bulletEnabled val="1"/>
        </dgm:presLayoutVars>
      </dgm:prSet>
      <dgm:spPr/>
      <dgm:t>
        <a:bodyPr/>
        <a:lstStyle/>
        <a:p>
          <a:endParaRPr lang="en-US"/>
        </a:p>
      </dgm:t>
    </dgm:pt>
  </dgm:ptLst>
  <dgm:cxnLst>
    <dgm:cxn modelId="{84C7C086-3A65-4D0E-BDE0-C086CF920633}" type="presOf" srcId="{79D36A8D-F44C-4E34-953D-DE9CCA5E9363}" destId="{B3361CD4-7AE8-4429-999B-2615B0593A44}" srcOrd="0" destOrd="0" presId="urn:microsoft.com/office/officeart/2005/8/layout/vList2"/>
    <dgm:cxn modelId="{2576D04D-39F1-4A7A-8CB0-97C6A91154DC}" srcId="{C42583C5-4688-4468-B7E6-8CDC308B4510}" destId="{43BDB5FD-9A25-42E4-AEB0-1AA40C9F6B94}" srcOrd="3" destOrd="0" parTransId="{BCCAB765-B87E-4BC8-A5C2-6ABEDCD41CE3}" sibTransId="{3AFBF701-E6C4-4267-A1E0-FD655CD686B0}"/>
    <dgm:cxn modelId="{8799F5F1-D1E9-4812-83C9-AE415401FDB9}" type="presOf" srcId="{98D18A52-94EF-44B0-89B3-6875FF307CF8}" destId="{FE096C96-15DE-4682-B6EB-917C0DDB1108}" srcOrd="0" destOrd="0" presId="urn:microsoft.com/office/officeart/2005/8/layout/vList2"/>
    <dgm:cxn modelId="{A068FAAE-58E8-49FD-A254-73E4A848C1B3}" srcId="{C42583C5-4688-4468-B7E6-8CDC308B4510}" destId="{79D36A8D-F44C-4E34-953D-DE9CCA5E9363}" srcOrd="2" destOrd="0" parTransId="{6A549203-653C-428D-8B1B-FA906E6C2A28}" sibTransId="{C7F86E90-F4C3-46FB-9B64-AD07F9260BBA}"/>
    <dgm:cxn modelId="{0C3A34F3-AD3A-4EF1-B430-E1B1C3E349F4}" type="presOf" srcId="{33066323-2F41-4123-B61E-DA3B08793691}" destId="{3048C989-DDF0-4C6B-878E-F7639967229D}" srcOrd="0" destOrd="0" presId="urn:microsoft.com/office/officeart/2005/8/layout/vList2"/>
    <dgm:cxn modelId="{095493DB-CDD9-4B84-9855-081913A28AA1}" type="presOf" srcId="{D6B7D6A2-07E0-4FE4-905E-B32A1D898515}" destId="{C1E8712B-E2AE-419F-9A89-E268115F7D77}" srcOrd="0" destOrd="0" presId="urn:microsoft.com/office/officeart/2005/8/layout/vList2"/>
    <dgm:cxn modelId="{9432A6D9-F0EC-4A5A-B2A3-44292E55D8AF}" srcId="{C42583C5-4688-4468-B7E6-8CDC308B4510}" destId="{6D4B64C0-BE59-441B-87AB-8D077E12E41A}" srcOrd="0" destOrd="0" parTransId="{037FA65F-58D4-4CC6-8E2B-1B20E0176432}" sibTransId="{7E3C9B59-08CB-4F4D-9276-FDADC6D3AD4F}"/>
    <dgm:cxn modelId="{DC4C9591-7449-4627-B2EF-1D1091E2D9CF}" srcId="{C42583C5-4688-4468-B7E6-8CDC308B4510}" destId="{98D18A52-94EF-44B0-89B3-6875FF307CF8}" srcOrd="5" destOrd="0" parTransId="{E9E16E97-9DA7-4A34-B40E-65BB51B6D795}" sibTransId="{272629DC-75C5-4260-B96C-B5718E60C3E3}"/>
    <dgm:cxn modelId="{1D05FCE5-0923-4592-A0A2-AB958B5CCF5B}" type="presOf" srcId="{C42583C5-4688-4468-B7E6-8CDC308B4510}" destId="{3360F682-3346-4CB2-A05E-D2F00350EDB7}" srcOrd="0" destOrd="0" presId="urn:microsoft.com/office/officeart/2005/8/layout/vList2"/>
    <dgm:cxn modelId="{4043E4AD-72A0-486D-AEAB-C8F03D55BACB}" type="presOf" srcId="{43BDB5FD-9A25-42E4-AEB0-1AA40C9F6B94}" destId="{232B2490-8131-49DE-B8F6-4B0A19A0365A}" srcOrd="0" destOrd="0" presId="urn:microsoft.com/office/officeart/2005/8/layout/vList2"/>
    <dgm:cxn modelId="{0C9A4B36-198A-494E-AFE2-D8D7E688F74A}" type="presOf" srcId="{6D4B64C0-BE59-441B-87AB-8D077E12E41A}" destId="{ADAF8EFF-AC2E-4986-B126-A6758F64B586}" srcOrd="0" destOrd="0" presId="urn:microsoft.com/office/officeart/2005/8/layout/vList2"/>
    <dgm:cxn modelId="{0B307049-2A92-4411-98EC-36BBEB5E0D4E}" srcId="{C42583C5-4688-4468-B7E6-8CDC308B4510}" destId="{D6B7D6A2-07E0-4FE4-905E-B32A1D898515}" srcOrd="4" destOrd="0" parTransId="{811F264E-CD6E-40B4-9339-BD4EAF2BD6C9}" sibTransId="{ABF1088B-47BD-4D6A-A39D-93EFBCCCB559}"/>
    <dgm:cxn modelId="{BC1DA5D4-0E42-4EE8-A721-3DCF86A231A7}" srcId="{C42583C5-4688-4468-B7E6-8CDC308B4510}" destId="{33066323-2F41-4123-B61E-DA3B08793691}" srcOrd="1" destOrd="0" parTransId="{3F7F7F69-BCC5-4FF8-B5AB-9DBD83786494}" sibTransId="{96395556-C839-4F11-B7D6-46367CABD237}"/>
    <dgm:cxn modelId="{B482874F-F87B-4B5D-AF24-E7D3A9C6FBE0}" type="presParOf" srcId="{3360F682-3346-4CB2-A05E-D2F00350EDB7}" destId="{ADAF8EFF-AC2E-4986-B126-A6758F64B586}" srcOrd="0" destOrd="0" presId="urn:microsoft.com/office/officeart/2005/8/layout/vList2"/>
    <dgm:cxn modelId="{E6A1A9AA-8BEB-4513-961C-8FEF20EA7418}" type="presParOf" srcId="{3360F682-3346-4CB2-A05E-D2F00350EDB7}" destId="{413C4A46-D5DA-4D5B-A1AB-309FE876C416}" srcOrd="1" destOrd="0" presId="urn:microsoft.com/office/officeart/2005/8/layout/vList2"/>
    <dgm:cxn modelId="{D3CE7D25-5B87-40F8-A9BD-947BC08D7937}" type="presParOf" srcId="{3360F682-3346-4CB2-A05E-D2F00350EDB7}" destId="{3048C989-DDF0-4C6B-878E-F7639967229D}" srcOrd="2" destOrd="0" presId="urn:microsoft.com/office/officeart/2005/8/layout/vList2"/>
    <dgm:cxn modelId="{E123CC63-128F-4E9D-ABF8-A866BA80A8E6}" type="presParOf" srcId="{3360F682-3346-4CB2-A05E-D2F00350EDB7}" destId="{DE40FB7B-C0AC-4534-8116-0FF498968A22}" srcOrd="3" destOrd="0" presId="urn:microsoft.com/office/officeart/2005/8/layout/vList2"/>
    <dgm:cxn modelId="{C2DE5EE7-FE64-446A-9B94-8C0281174F3E}" type="presParOf" srcId="{3360F682-3346-4CB2-A05E-D2F00350EDB7}" destId="{B3361CD4-7AE8-4429-999B-2615B0593A44}" srcOrd="4" destOrd="0" presId="urn:microsoft.com/office/officeart/2005/8/layout/vList2"/>
    <dgm:cxn modelId="{7A88A011-CE60-49EB-A47F-3D21506ABB30}" type="presParOf" srcId="{3360F682-3346-4CB2-A05E-D2F00350EDB7}" destId="{D62F7F96-066C-406F-A7C1-0AEE7391BA04}" srcOrd="5" destOrd="0" presId="urn:microsoft.com/office/officeart/2005/8/layout/vList2"/>
    <dgm:cxn modelId="{1A4C9275-30B4-432F-951A-72167EF05ED1}" type="presParOf" srcId="{3360F682-3346-4CB2-A05E-D2F00350EDB7}" destId="{232B2490-8131-49DE-B8F6-4B0A19A0365A}" srcOrd="6" destOrd="0" presId="urn:microsoft.com/office/officeart/2005/8/layout/vList2"/>
    <dgm:cxn modelId="{EF8B50FA-CFF6-4D67-A315-F741C4C4E037}" type="presParOf" srcId="{3360F682-3346-4CB2-A05E-D2F00350EDB7}" destId="{3EC17C27-092A-4126-9100-BD645684397F}" srcOrd="7" destOrd="0" presId="urn:microsoft.com/office/officeart/2005/8/layout/vList2"/>
    <dgm:cxn modelId="{31969649-E67E-4B90-9778-38B2A9AB6DB5}" type="presParOf" srcId="{3360F682-3346-4CB2-A05E-D2F00350EDB7}" destId="{C1E8712B-E2AE-419F-9A89-E268115F7D77}" srcOrd="8" destOrd="0" presId="urn:microsoft.com/office/officeart/2005/8/layout/vList2"/>
    <dgm:cxn modelId="{CA5C6D44-EA62-45F3-AE17-743E76064747}" type="presParOf" srcId="{3360F682-3346-4CB2-A05E-D2F00350EDB7}" destId="{6EB62147-BBAE-42A0-B533-559CC206BEA4}" srcOrd="9" destOrd="0" presId="urn:microsoft.com/office/officeart/2005/8/layout/vList2"/>
    <dgm:cxn modelId="{CDEDB943-4403-4243-BF81-73E879DF3E3D}" type="presParOf" srcId="{3360F682-3346-4CB2-A05E-D2F00350EDB7}" destId="{FE096C96-15DE-4682-B6EB-917C0DDB1108}"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4D82167F-EB81-4F5F-B4EB-CE4F9BAF1258}" type="doc">
      <dgm:prSet loTypeId="urn:microsoft.com/office/officeart/2005/8/layout/vList2" loCatId="list" qsTypeId="urn:microsoft.com/office/officeart/2005/8/quickstyle/3d1" qsCatId="3D" csTypeId="urn:microsoft.com/office/officeart/2005/8/colors/colorful5" csCatId="colorful"/>
      <dgm:spPr/>
      <dgm:t>
        <a:bodyPr/>
        <a:lstStyle/>
        <a:p>
          <a:endParaRPr lang="en-US"/>
        </a:p>
      </dgm:t>
    </dgm:pt>
    <dgm:pt modelId="{33DE9D36-0DE6-4199-A1C0-09BA5D039452}">
      <dgm:prSet/>
      <dgm:spPr/>
      <dgm:t>
        <a:bodyPr/>
        <a:lstStyle/>
        <a:p>
          <a:pPr rtl="0"/>
          <a:r>
            <a:rPr lang="en-US" dirty="0" smtClean="0"/>
            <a:t>TDRs and the Call Report</a:t>
          </a:r>
          <a:endParaRPr lang="en-US" dirty="0"/>
        </a:p>
      </dgm:t>
    </dgm:pt>
    <dgm:pt modelId="{98F8C6A0-884F-4452-8E15-F9B90CF54997}" type="parTrans" cxnId="{ADAE9881-FA8D-4C14-A438-B12C4D073232}">
      <dgm:prSet/>
      <dgm:spPr/>
      <dgm:t>
        <a:bodyPr/>
        <a:lstStyle/>
        <a:p>
          <a:endParaRPr lang="en-US"/>
        </a:p>
      </dgm:t>
    </dgm:pt>
    <dgm:pt modelId="{DDB1DC66-20C0-4E94-BA21-FFAF75508601}" type="sibTrans" cxnId="{ADAE9881-FA8D-4C14-A438-B12C4D073232}">
      <dgm:prSet/>
      <dgm:spPr/>
      <dgm:t>
        <a:bodyPr/>
        <a:lstStyle/>
        <a:p>
          <a:endParaRPr lang="en-US"/>
        </a:p>
      </dgm:t>
    </dgm:pt>
    <dgm:pt modelId="{660D9A72-1719-456B-9907-056A7D0C0F5D}" type="pres">
      <dgm:prSet presAssocID="{4D82167F-EB81-4F5F-B4EB-CE4F9BAF1258}" presName="linear" presStyleCnt="0">
        <dgm:presLayoutVars>
          <dgm:animLvl val="lvl"/>
          <dgm:resizeHandles val="exact"/>
        </dgm:presLayoutVars>
      </dgm:prSet>
      <dgm:spPr/>
      <dgm:t>
        <a:bodyPr/>
        <a:lstStyle/>
        <a:p>
          <a:endParaRPr lang="en-US"/>
        </a:p>
      </dgm:t>
    </dgm:pt>
    <dgm:pt modelId="{CB6734FE-4606-455B-BF0A-E9529CA9D3CA}" type="pres">
      <dgm:prSet presAssocID="{33DE9D36-0DE6-4199-A1C0-09BA5D039452}" presName="parentText" presStyleLbl="node1" presStyleIdx="0" presStyleCnt="1" custLinFactY="68288" custLinFactNeighborX="4480" custLinFactNeighborY="100000">
        <dgm:presLayoutVars>
          <dgm:chMax val="0"/>
          <dgm:bulletEnabled val="1"/>
        </dgm:presLayoutVars>
      </dgm:prSet>
      <dgm:spPr/>
      <dgm:t>
        <a:bodyPr/>
        <a:lstStyle/>
        <a:p>
          <a:endParaRPr lang="en-US"/>
        </a:p>
      </dgm:t>
    </dgm:pt>
  </dgm:ptLst>
  <dgm:cxnLst>
    <dgm:cxn modelId="{B74E6967-67B3-43F3-BFB6-7261C439CDF9}" type="presOf" srcId="{4D82167F-EB81-4F5F-B4EB-CE4F9BAF1258}" destId="{660D9A72-1719-456B-9907-056A7D0C0F5D}" srcOrd="0" destOrd="0" presId="urn:microsoft.com/office/officeart/2005/8/layout/vList2"/>
    <dgm:cxn modelId="{9932FF11-13B9-4866-A11D-8EB2DE99EB34}" type="presOf" srcId="{33DE9D36-0DE6-4199-A1C0-09BA5D039452}" destId="{CB6734FE-4606-455B-BF0A-E9529CA9D3CA}" srcOrd="0" destOrd="0" presId="urn:microsoft.com/office/officeart/2005/8/layout/vList2"/>
    <dgm:cxn modelId="{ADAE9881-FA8D-4C14-A438-B12C4D073232}" srcId="{4D82167F-EB81-4F5F-B4EB-CE4F9BAF1258}" destId="{33DE9D36-0DE6-4199-A1C0-09BA5D039452}" srcOrd="0" destOrd="0" parTransId="{98F8C6A0-884F-4452-8E15-F9B90CF54997}" sibTransId="{DDB1DC66-20C0-4E94-BA21-FFAF75508601}"/>
    <dgm:cxn modelId="{251DAAD8-7029-42F5-A632-8787CC96FD44}" type="presParOf" srcId="{660D9A72-1719-456B-9907-056A7D0C0F5D}" destId="{CB6734FE-4606-455B-BF0A-E9529CA9D3C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3BDB9A4A-4A67-4399-A5DD-BEDD902FD6F8}" type="doc">
      <dgm:prSet loTypeId="urn:microsoft.com/office/officeart/2005/8/layout/vList5" loCatId="list" qsTypeId="urn:microsoft.com/office/officeart/2005/8/quickstyle/simple5" qsCatId="simple" csTypeId="urn:microsoft.com/office/officeart/2005/8/colors/accent1_2" csCatId="accent1" phldr="1"/>
      <dgm:spPr/>
      <dgm:t>
        <a:bodyPr/>
        <a:lstStyle/>
        <a:p>
          <a:endParaRPr lang="en-US"/>
        </a:p>
      </dgm:t>
    </dgm:pt>
    <dgm:pt modelId="{D53A1D07-1A4E-48A5-ACEB-892053F2E891}">
      <dgm:prSet phldrT="[Text]"/>
      <dgm:spPr/>
      <dgm:t>
        <a:bodyPr/>
        <a:lstStyle/>
        <a:p>
          <a:r>
            <a:rPr lang="en-US" dirty="0" smtClean="0"/>
            <a:t>Credit unions should follow Supervisory guidance consistent with GAAP</a:t>
          </a:r>
          <a:endParaRPr lang="en-US" dirty="0"/>
        </a:p>
      </dgm:t>
    </dgm:pt>
    <dgm:pt modelId="{BA7C617D-E2B7-4932-9730-32659AF3C5CA}" type="parTrans" cxnId="{C55AAB12-3F68-42D1-A465-6603A6F9DD09}">
      <dgm:prSet/>
      <dgm:spPr/>
      <dgm:t>
        <a:bodyPr/>
        <a:lstStyle/>
        <a:p>
          <a:endParaRPr lang="en-US"/>
        </a:p>
      </dgm:t>
    </dgm:pt>
    <dgm:pt modelId="{E1DBFB73-CC85-47FF-96C8-22D3769BC612}" type="sibTrans" cxnId="{C55AAB12-3F68-42D1-A465-6603A6F9DD09}">
      <dgm:prSet/>
      <dgm:spPr/>
      <dgm:t>
        <a:bodyPr/>
        <a:lstStyle/>
        <a:p>
          <a:endParaRPr lang="en-US"/>
        </a:p>
      </dgm:t>
    </dgm:pt>
    <dgm:pt modelId="{5CB96C79-96E0-41A2-8673-03EA0E5DAEC3}">
      <dgm:prSet/>
      <dgm:spPr/>
      <dgm:t>
        <a:bodyPr/>
        <a:lstStyle/>
        <a:p>
          <a:r>
            <a:rPr lang="en-US" dirty="0" smtClean="0"/>
            <a:t>Maintain documentation!</a:t>
          </a:r>
        </a:p>
      </dgm:t>
    </dgm:pt>
    <dgm:pt modelId="{9DB377BC-4F06-4298-8CA9-A7D113F1670C}" type="parTrans" cxnId="{A8ACF108-1B00-4E59-A08B-EF087FD172B6}">
      <dgm:prSet/>
      <dgm:spPr/>
      <dgm:t>
        <a:bodyPr/>
        <a:lstStyle/>
        <a:p>
          <a:endParaRPr lang="en-US"/>
        </a:p>
      </dgm:t>
    </dgm:pt>
    <dgm:pt modelId="{466984B9-25A1-4E3E-BBC8-66440308FDF3}" type="sibTrans" cxnId="{A8ACF108-1B00-4E59-A08B-EF087FD172B6}">
      <dgm:prSet/>
      <dgm:spPr/>
      <dgm:t>
        <a:bodyPr/>
        <a:lstStyle/>
        <a:p>
          <a:endParaRPr lang="en-US"/>
        </a:p>
      </dgm:t>
    </dgm:pt>
    <dgm:pt modelId="{63EC9AF6-A28D-41AE-9A92-2CF20975A822}">
      <dgm:prSet/>
      <dgm:spPr/>
      <dgm:t>
        <a:bodyPr/>
        <a:lstStyle/>
        <a:p>
          <a:r>
            <a:rPr lang="en-US" dirty="0" smtClean="0"/>
            <a:t>Management is responsible</a:t>
          </a:r>
        </a:p>
      </dgm:t>
    </dgm:pt>
    <dgm:pt modelId="{AC473078-B304-4F8C-8A5D-0EAA608DF0FE}" type="parTrans" cxnId="{38B48E0D-6457-4D92-8172-4E1192CA91F6}">
      <dgm:prSet/>
      <dgm:spPr/>
      <dgm:t>
        <a:bodyPr/>
        <a:lstStyle/>
        <a:p>
          <a:endParaRPr lang="en-US"/>
        </a:p>
      </dgm:t>
    </dgm:pt>
    <dgm:pt modelId="{D57D7200-F2C2-4DAB-9AD7-0DE56037B2B3}" type="sibTrans" cxnId="{38B48E0D-6457-4D92-8172-4E1192CA91F6}">
      <dgm:prSet/>
      <dgm:spPr/>
      <dgm:t>
        <a:bodyPr/>
        <a:lstStyle/>
        <a:p>
          <a:endParaRPr lang="en-US"/>
        </a:p>
      </dgm:t>
    </dgm:pt>
    <dgm:pt modelId="{2CE34B76-5ECF-492B-97DA-A5840FF8FC18}">
      <dgm:prSet/>
      <dgm:spPr/>
      <dgm:t>
        <a:bodyPr/>
        <a:lstStyle/>
        <a:p>
          <a:r>
            <a:rPr lang="en-US" dirty="0" smtClean="0"/>
            <a:t>Independent review (validation)</a:t>
          </a:r>
          <a:endParaRPr lang="en-US" dirty="0"/>
        </a:p>
      </dgm:t>
    </dgm:pt>
    <dgm:pt modelId="{118C346B-3C98-4DAB-9C11-FAC2B9612068}" type="parTrans" cxnId="{5BD7E06A-9C96-4784-A070-74F45FEB53F9}">
      <dgm:prSet/>
      <dgm:spPr/>
      <dgm:t>
        <a:bodyPr/>
        <a:lstStyle/>
        <a:p>
          <a:endParaRPr lang="en-US"/>
        </a:p>
      </dgm:t>
    </dgm:pt>
    <dgm:pt modelId="{A610A996-8B23-43B5-B463-E693622B175B}" type="sibTrans" cxnId="{5BD7E06A-9C96-4784-A070-74F45FEB53F9}">
      <dgm:prSet/>
      <dgm:spPr/>
      <dgm:t>
        <a:bodyPr/>
        <a:lstStyle/>
        <a:p>
          <a:endParaRPr lang="en-US"/>
        </a:p>
      </dgm:t>
    </dgm:pt>
    <dgm:pt modelId="{0652E91B-425F-4B14-81E1-71EBB44E4CD5}">
      <dgm:prSet phldrT="[Text]"/>
      <dgm:spPr/>
      <dgm:t>
        <a:bodyPr/>
        <a:lstStyle/>
        <a:p>
          <a:endParaRPr lang="en-US" dirty="0"/>
        </a:p>
      </dgm:t>
    </dgm:pt>
    <dgm:pt modelId="{A392C6FC-ED84-4FB6-969B-C7E30E6AF8C2}" type="parTrans" cxnId="{5F9B5269-F056-43D9-BF67-0A3FB965054E}">
      <dgm:prSet/>
      <dgm:spPr/>
      <dgm:t>
        <a:bodyPr/>
        <a:lstStyle/>
        <a:p>
          <a:endParaRPr lang="en-US"/>
        </a:p>
      </dgm:t>
    </dgm:pt>
    <dgm:pt modelId="{320595AB-9160-4C15-B191-07295D3C2672}" type="sibTrans" cxnId="{5F9B5269-F056-43D9-BF67-0A3FB965054E}">
      <dgm:prSet/>
      <dgm:spPr/>
      <dgm:t>
        <a:bodyPr/>
        <a:lstStyle/>
        <a:p>
          <a:endParaRPr lang="en-US"/>
        </a:p>
      </dgm:t>
    </dgm:pt>
    <dgm:pt modelId="{77E70EC7-53D8-40B3-88AE-7421D4210E5F}">
      <dgm:prSet/>
      <dgm:spPr/>
      <dgm:t>
        <a:bodyPr/>
        <a:lstStyle/>
        <a:p>
          <a:endParaRPr lang="en-US" dirty="0" smtClean="0"/>
        </a:p>
      </dgm:t>
    </dgm:pt>
    <dgm:pt modelId="{4538B8E3-9AC5-4E22-8EDF-ED870B39E0F1}" type="parTrans" cxnId="{2202C3D4-3925-4BF7-9777-5C50A68F3C27}">
      <dgm:prSet/>
      <dgm:spPr/>
      <dgm:t>
        <a:bodyPr/>
        <a:lstStyle/>
        <a:p>
          <a:endParaRPr lang="en-US"/>
        </a:p>
      </dgm:t>
    </dgm:pt>
    <dgm:pt modelId="{D5D18053-4806-4BBA-879B-FEAB74174186}" type="sibTrans" cxnId="{2202C3D4-3925-4BF7-9777-5C50A68F3C27}">
      <dgm:prSet/>
      <dgm:spPr/>
      <dgm:t>
        <a:bodyPr/>
        <a:lstStyle/>
        <a:p>
          <a:endParaRPr lang="en-US"/>
        </a:p>
      </dgm:t>
    </dgm:pt>
    <dgm:pt modelId="{1B9566C6-1DEA-484B-8B89-C04AB519E565}">
      <dgm:prSet/>
      <dgm:spPr/>
      <dgm:t>
        <a:bodyPr/>
        <a:lstStyle/>
        <a:p>
          <a:endParaRPr lang="en-US" dirty="0" smtClean="0"/>
        </a:p>
      </dgm:t>
    </dgm:pt>
    <dgm:pt modelId="{C6AE4894-EBCD-49F3-97DA-F2C22408AB7D}" type="parTrans" cxnId="{6F153D6C-382F-4A18-AA6E-F7D4C3CDCC9E}">
      <dgm:prSet/>
      <dgm:spPr/>
      <dgm:t>
        <a:bodyPr/>
        <a:lstStyle/>
        <a:p>
          <a:endParaRPr lang="en-US"/>
        </a:p>
      </dgm:t>
    </dgm:pt>
    <dgm:pt modelId="{46729717-97BF-468A-BA46-7AAA94629B9F}" type="sibTrans" cxnId="{6F153D6C-382F-4A18-AA6E-F7D4C3CDCC9E}">
      <dgm:prSet/>
      <dgm:spPr/>
      <dgm:t>
        <a:bodyPr/>
        <a:lstStyle/>
        <a:p>
          <a:endParaRPr lang="en-US"/>
        </a:p>
      </dgm:t>
    </dgm:pt>
    <dgm:pt modelId="{1FCFDA02-4142-4D04-9B88-1D4DA858874D}">
      <dgm:prSet/>
      <dgm:spPr/>
      <dgm:t>
        <a:bodyPr/>
        <a:lstStyle/>
        <a:p>
          <a:r>
            <a:rPr lang="en-US" dirty="0" smtClean="0"/>
            <a:t>Pooling and Individual Impairment Analyses (FAS 5 &amp;114)</a:t>
          </a:r>
        </a:p>
      </dgm:t>
    </dgm:pt>
    <dgm:pt modelId="{6DA7602A-8AA8-4AD7-9557-49DA72962ECC}" type="parTrans" cxnId="{ECF998F4-880B-47E3-A746-18AB098F0C60}">
      <dgm:prSet/>
      <dgm:spPr/>
      <dgm:t>
        <a:bodyPr/>
        <a:lstStyle/>
        <a:p>
          <a:endParaRPr lang="en-US"/>
        </a:p>
      </dgm:t>
    </dgm:pt>
    <dgm:pt modelId="{01EF125B-0A49-46A2-9324-DE7245D5788A}" type="sibTrans" cxnId="{ECF998F4-880B-47E3-A746-18AB098F0C60}">
      <dgm:prSet/>
      <dgm:spPr/>
      <dgm:t>
        <a:bodyPr/>
        <a:lstStyle/>
        <a:p>
          <a:endParaRPr lang="en-US"/>
        </a:p>
      </dgm:t>
    </dgm:pt>
    <dgm:pt modelId="{7D7FC3BF-6B05-46AA-817A-0EA0E7723224}">
      <dgm:prSet/>
      <dgm:spPr/>
      <dgm:t>
        <a:bodyPr/>
        <a:lstStyle/>
        <a:p>
          <a:endParaRPr lang="en-US" dirty="0" smtClean="0"/>
        </a:p>
      </dgm:t>
    </dgm:pt>
    <dgm:pt modelId="{A2076ABC-6570-44B8-8766-8A5C681ACE38}" type="parTrans" cxnId="{4F998EFC-DE7B-403E-8A9B-FED0ECEF6B9E}">
      <dgm:prSet/>
      <dgm:spPr/>
      <dgm:t>
        <a:bodyPr/>
        <a:lstStyle/>
        <a:p>
          <a:endParaRPr lang="en-US"/>
        </a:p>
      </dgm:t>
    </dgm:pt>
    <dgm:pt modelId="{F672798D-2C94-4685-B1E7-39D995202976}" type="sibTrans" cxnId="{4F998EFC-DE7B-403E-8A9B-FED0ECEF6B9E}">
      <dgm:prSet/>
      <dgm:spPr/>
      <dgm:t>
        <a:bodyPr/>
        <a:lstStyle/>
        <a:p>
          <a:endParaRPr lang="en-US"/>
        </a:p>
      </dgm:t>
    </dgm:pt>
    <dgm:pt modelId="{A57FDF25-0AE4-4ADF-9619-3B5AC33F81E2}">
      <dgm:prSet phldrT="[Text]"/>
      <dgm:spPr/>
      <dgm:t>
        <a:bodyPr/>
        <a:lstStyle/>
        <a:p>
          <a:endParaRPr lang="en-US" dirty="0"/>
        </a:p>
      </dgm:t>
    </dgm:pt>
    <dgm:pt modelId="{A426D0DC-BD8F-4D71-9D16-E2B3FDE6B7B6}" type="parTrans" cxnId="{0660E570-7293-42A7-BE84-16A2D03FFB11}">
      <dgm:prSet/>
      <dgm:spPr/>
      <dgm:t>
        <a:bodyPr/>
        <a:lstStyle/>
        <a:p>
          <a:endParaRPr lang="en-US"/>
        </a:p>
      </dgm:t>
    </dgm:pt>
    <dgm:pt modelId="{48FCA70C-41CF-4A51-A698-4E0BFC2F37FF}" type="sibTrans" cxnId="{0660E570-7293-42A7-BE84-16A2D03FFB11}">
      <dgm:prSet/>
      <dgm:spPr/>
      <dgm:t>
        <a:bodyPr/>
        <a:lstStyle/>
        <a:p>
          <a:endParaRPr lang="en-US"/>
        </a:p>
      </dgm:t>
    </dgm:pt>
    <dgm:pt modelId="{77437C1E-491A-42FB-B835-2BAE37B48841}">
      <dgm:prSet/>
      <dgm:spPr/>
      <dgm:t>
        <a:bodyPr/>
        <a:lstStyle/>
        <a:p>
          <a:r>
            <a:rPr lang="en-US" dirty="0" smtClean="0"/>
            <a:t>Review for environmental factors</a:t>
          </a:r>
        </a:p>
      </dgm:t>
    </dgm:pt>
    <dgm:pt modelId="{64A08F12-C211-46AF-9B4A-A71E2EAA935F}" type="sibTrans" cxnId="{6030134E-6253-4772-90A6-0CF3048B23B6}">
      <dgm:prSet/>
      <dgm:spPr/>
      <dgm:t>
        <a:bodyPr/>
        <a:lstStyle/>
        <a:p>
          <a:endParaRPr lang="en-US"/>
        </a:p>
      </dgm:t>
    </dgm:pt>
    <dgm:pt modelId="{C687AAD3-30D2-4152-91AE-28DE165707B9}" type="parTrans" cxnId="{6030134E-6253-4772-90A6-0CF3048B23B6}">
      <dgm:prSet/>
      <dgm:spPr/>
      <dgm:t>
        <a:bodyPr/>
        <a:lstStyle/>
        <a:p>
          <a:endParaRPr lang="en-US"/>
        </a:p>
      </dgm:t>
    </dgm:pt>
    <dgm:pt modelId="{E2B02ADC-C358-4FE3-AC2D-C5500DB47505}">
      <dgm:prSet/>
      <dgm:spPr/>
      <dgm:t>
        <a:bodyPr/>
        <a:lstStyle/>
        <a:p>
          <a:endParaRPr lang="en-US" dirty="0" smtClean="0"/>
        </a:p>
      </dgm:t>
    </dgm:pt>
    <dgm:pt modelId="{959F5731-D6A5-4536-B67A-6469910C1A1D}" type="sibTrans" cxnId="{E618E665-5F88-46D2-AF99-91CE80FE6A7D}">
      <dgm:prSet/>
      <dgm:spPr/>
      <dgm:t>
        <a:bodyPr/>
        <a:lstStyle/>
        <a:p>
          <a:endParaRPr lang="en-US"/>
        </a:p>
      </dgm:t>
    </dgm:pt>
    <dgm:pt modelId="{C4814D89-DC9A-46A6-BE6E-A5695F253707}" type="parTrans" cxnId="{E618E665-5F88-46D2-AF99-91CE80FE6A7D}">
      <dgm:prSet/>
      <dgm:spPr/>
      <dgm:t>
        <a:bodyPr/>
        <a:lstStyle/>
        <a:p>
          <a:endParaRPr lang="en-US"/>
        </a:p>
      </dgm:t>
    </dgm:pt>
    <dgm:pt modelId="{047F55DF-E8AD-44B5-9178-286F70AAB7F2}" type="pres">
      <dgm:prSet presAssocID="{3BDB9A4A-4A67-4399-A5DD-BEDD902FD6F8}" presName="Name0" presStyleCnt="0">
        <dgm:presLayoutVars>
          <dgm:dir/>
          <dgm:animLvl val="lvl"/>
          <dgm:resizeHandles val="exact"/>
        </dgm:presLayoutVars>
      </dgm:prSet>
      <dgm:spPr/>
      <dgm:t>
        <a:bodyPr/>
        <a:lstStyle/>
        <a:p>
          <a:endParaRPr lang="en-US"/>
        </a:p>
      </dgm:t>
    </dgm:pt>
    <dgm:pt modelId="{AF21A16D-6298-4D74-A94D-EDD54097001C}" type="pres">
      <dgm:prSet presAssocID="{A57FDF25-0AE4-4ADF-9619-3B5AC33F81E2}" presName="linNode" presStyleCnt="0"/>
      <dgm:spPr/>
    </dgm:pt>
    <dgm:pt modelId="{5E9068F5-1746-4EEC-882F-94D9E01940AC}" type="pres">
      <dgm:prSet presAssocID="{A57FDF25-0AE4-4ADF-9619-3B5AC33F81E2}" presName="parentText" presStyleLbl="node1" presStyleIdx="0" presStyleCnt="6" custFlipHor="1" custScaleX="17696">
        <dgm:presLayoutVars>
          <dgm:chMax val="1"/>
          <dgm:bulletEnabled val="1"/>
        </dgm:presLayoutVars>
      </dgm:prSet>
      <dgm:spPr/>
      <dgm:t>
        <a:bodyPr/>
        <a:lstStyle/>
        <a:p>
          <a:endParaRPr lang="en-US"/>
        </a:p>
      </dgm:t>
    </dgm:pt>
    <dgm:pt modelId="{BB7FC6A5-7080-42E9-B1A1-B935C7841D7D}" type="pres">
      <dgm:prSet presAssocID="{A57FDF25-0AE4-4ADF-9619-3B5AC33F81E2}" presName="descendantText" presStyleLbl="alignAccFollowNode1" presStyleIdx="0" presStyleCnt="6" custScaleX="125694" custLinFactNeighborX="308" custLinFactNeighborY="-1858">
        <dgm:presLayoutVars>
          <dgm:bulletEnabled val="1"/>
        </dgm:presLayoutVars>
      </dgm:prSet>
      <dgm:spPr/>
      <dgm:t>
        <a:bodyPr/>
        <a:lstStyle/>
        <a:p>
          <a:endParaRPr lang="en-US"/>
        </a:p>
      </dgm:t>
    </dgm:pt>
    <dgm:pt modelId="{394308B4-543F-40F3-BC03-429488FFEE64}" type="pres">
      <dgm:prSet presAssocID="{48FCA70C-41CF-4A51-A698-4E0BFC2F37FF}" presName="sp" presStyleCnt="0"/>
      <dgm:spPr/>
    </dgm:pt>
    <dgm:pt modelId="{7A5EF76C-2A4F-4CCE-BF69-3A375263910A}" type="pres">
      <dgm:prSet presAssocID="{0652E91B-425F-4B14-81E1-71EBB44E4CD5}" presName="linNode" presStyleCnt="0"/>
      <dgm:spPr/>
    </dgm:pt>
    <dgm:pt modelId="{DD744992-C384-4A71-A45C-E570D9EE8295}" type="pres">
      <dgm:prSet presAssocID="{0652E91B-425F-4B14-81E1-71EBB44E4CD5}" presName="parentText" presStyleLbl="node1" presStyleIdx="1" presStyleCnt="6" custFlipHor="1" custScaleX="18313">
        <dgm:presLayoutVars>
          <dgm:chMax val="1"/>
          <dgm:bulletEnabled val="1"/>
        </dgm:presLayoutVars>
      </dgm:prSet>
      <dgm:spPr/>
      <dgm:t>
        <a:bodyPr/>
        <a:lstStyle/>
        <a:p>
          <a:endParaRPr lang="en-US"/>
        </a:p>
      </dgm:t>
    </dgm:pt>
    <dgm:pt modelId="{ACE22034-04EE-4BAF-94C4-3B28F07CDABF}" type="pres">
      <dgm:prSet presAssocID="{0652E91B-425F-4B14-81E1-71EBB44E4CD5}" presName="descendantText" presStyleLbl="alignAccFollowNode1" presStyleIdx="1" presStyleCnt="6" custScaleX="125694" custLinFactY="227988" custLinFactNeighborX="-309" custLinFactNeighborY="300000">
        <dgm:presLayoutVars>
          <dgm:bulletEnabled val="1"/>
        </dgm:presLayoutVars>
      </dgm:prSet>
      <dgm:spPr/>
      <dgm:t>
        <a:bodyPr/>
        <a:lstStyle/>
        <a:p>
          <a:endParaRPr lang="en-US"/>
        </a:p>
      </dgm:t>
    </dgm:pt>
    <dgm:pt modelId="{F1CA9B4C-8EFA-4060-9DED-91D104C39597}" type="pres">
      <dgm:prSet presAssocID="{320595AB-9160-4C15-B191-07295D3C2672}" presName="sp" presStyleCnt="0"/>
      <dgm:spPr/>
    </dgm:pt>
    <dgm:pt modelId="{4627817C-E8C4-4DFD-A861-83EDEC37161B}" type="pres">
      <dgm:prSet presAssocID="{77E70EC7-53D8-40B3-88AE-7421D4210E5F}" presName="linNode" presStyleCnt="0"/>
      <dgm:spPr/>
    </dgm:pt>
    <dgm:pt modelId="{1F73DFF6-1B8B-4211-AFBA-F1A76DCA816A}" type="pres">
      <dgm:prSet presAssocID="{77E70EC7-53D8-40B3-88AE-7421D4210E5F}" presName="parentText" presStyleLbl="node1" presStyleIdx="2" presStyleCnt="6" custFlipHor="1" custScaleX="18313">
        <dgm:presLayoutVars>
          <dgm:chMax val="1"/>
          <dgm:bulletEnabled val="1"/>
        </dgm:presLayoutVars>
      </dgm:prSet>
      <dgm:spPr/>
      <dgm:t>
        <a:bodyPr/>
        <a:lstStyle/>
        <a:p>
          <a:endParaRPr lang="en-US"/>
        </a:p>
      </dgm:t>
    </dgm:pt>
    <dgm:pt modelId="{B57960F6-2A8A-4841-B95C-98F53B563BE7}" type="pres">
      <dgm:prSet presAssocID="{77E70EC7-53D8-40B3-88AE-7421D4210E5F}" presName="descendantText" presStyleLbl="alignAccFollowNode1" presStyleIdx="2" presStyleCnt="6" custScaleX="125694" custLinFactY="-34078" custLinFactNeighborX="-309" custLinFactNeighborY="-100000">
        <dgm:presLayoutVars>
          <dgm:bulletEnabled val="1"/>
        </dgm:presLayoutVars>
      </dgm:prSet>
      <dgm:spPr/>
      <dgm:t>
        <a:bodyPr/>
        <a:lstStyle/>
        <a:p>
          <a:endParaRPr lang="en-US"/>
        </a:p>
      </dgm:t>
    </dgm:pt>
    <dgm:pt modelId="{EFFF02E4-6237-4131-BD87-8B8D898EDBD5}" type="pres">
      <dgm:prSet presAssocID="{D5D18053-4806-4BBA-879B-FEAB74174186}" presName="sp" presStyleCnt="0"/>
      <dgm:spPr/>
    </dgm:pt>
    <dgm:pt modelId="{07BB89A7-D9F1-4A05-AD07-E0AAFFDC3D75}" type="pres">
      <dgm:prSet presAssocID="{1B9566C6-1DEA-484B-8B89-C04AB519E565}" presName="linNode" presStyleCnt="0"/>
      <dgm:spPr/>
    </dgm:pt>
    <dgm:pt modelId="{3674469C-8D4B-4A03-9BB3-A0A91D323642}" type="pres">
      <dgm:prSet presAssocID="{1B9566C6-1DEA-484B-8B89-C04AB519E565}" presName="parentText" presStyleLbl="node1" presStyleIdx="3" presStyleCnt="6" custFlipHor="1" custScaleX="17695">
        <dgm:presLayoutVars>
          <dgm:chMax val="1"/>
          <dgm:bulletEnabled val="1"/>
        </dgm:presLayoutVars>
      </dgm:prSet>
      <dgm:spPr/>
      <dgm:t>
        <a:bodyPr/>
        <a:lstStyle/>
        <a:p>
          <a:endParaRPr lang="en-US"/>
        </a:p>
      </dgm:t>
    </dgm:pt>
    <dgm:pt modelId="{9F14CC3A-623F-4A5E-93F2-840A293B4F2E}" type="pres">
      <dgm:prSet presAssocID="{1B9566C6-1DEA-484B-8B89-C04AB519E565}" presName="descendantText" presStyleLbl="alignAccFollowNode1" presStyleIdx="3" presStyleCnt="6" custScaleX="126042" custLinFactNeighborX="309" custLinFactNeighborY="-4768">
        <dgm:presLayoutVars>
          <dgm:bulletEnabled val="1"/>
        </dgm:presLayoutVars>
      </dgm:prSet>
      <dgm:spPr/>
      <dgm:t>
        <a:bodyPr/>
        <a:lstStyle/>
        <a:p>
          <a:endParaRPr lang="en-US"/>
        </a:p>
      </dgm:t>
    </dgm:pt>
    <dgm:pt modelId="{804481FD-AA27-4BC9-8464-B3E212256936}" type="pres">
      <dgm:prSet presAssocID="{46729717-97BF-468A-BA46-7AAA94629B9F}" presName="sp" presStyleCnt="0"/>
      <dgm:spPr/>
    </dgm:pt>
    <dgm:pt modelId="{1D83B923-06AE-4765-904B-9A593D6B8820}" type="pres">
      <dgm:prSet presAssocID="{E2B02ADC-C358-4FE3-AC2D-C5500DB47505}" presName="linNode" presStyleCnt="0"/>
      <dgm:spPr/>
    </dgm:pt>
    <dgm:pt modelId="{F4B2C501-EFDC-4EFF-BFC1-4FA95480E40A}" type="pres">
      <dgm:prSet presAssocID="{E2B02ADC-C358-4FE3-AC2D-C5500DB47505}" presName="parentText" presStyleLbl="node1" presStyleIdx="4" presStyleCnt="6" custFlipHor="1" custScaleX="17695">
        <dgm:presLayoutVars>
          <dgm:chMax val="1"/>
          <dgm:bulletEnabled val="1"/>
        </dgm:presLayoutVars>
      </dgm:prSet>
      <dgm:spPr/>
      <dgm:t>
        <a:bodyPr/>
        <a:lstStyle/>
        <a:p>
          <a:endParaRPr lang="en-US"/>
        </a:p>
      </dgm:t>
    </dgm:pt>
    <dgm:pt modelId="{2506FF4F-0238-47F1-8EB3-E918C9637C2C}" type="pres">
      <dgm:prSet presAssocID="{E2B02ADC-C358-4FE3-AC2D-C5500DB47505}" presName="descendantText" presStyleLbl="alignAccFollowNode1" presStyleIdx="4" presStyleCnt="6" custScaleX="126042" custLinFactY="-100000" custLinFactNeighborX="309" custLinFactNeighborY="-166298">
        <dgm:presLayoutVars>
          <dgm:bulletEnabled val="1"/>
        </dgm:presLayoutVars>
      </dgm:prSet>
      <dgm:spPr/>
      <dgm:t>
        <a:bodyPr/>
        <a:lstStyle/>
        <a:p>
          <a:endParaRPr lang="en-US"/>
        </a:p>
      </dgm:t>
    </dgm:pt>
    <dgm:pt modelId="{CC7041A2-0A89-4DBD-AA2B-A3C87BB9EF22}" type="pres">
      <dgm:prSet presAssocID="{959F5731-D6A5-4536-B67A-6469910C1A1D}" presName="sp" presStyleCnt="0"/>
      <dgm:spPr/>
    </dgm:pt>
    <dgm:pt modelId="{9AEC5031-3932-49EA-A44B-54E3C62ACA73}" type="pres">
      <dgm:prSet presAssocID="{7D7FC3BF-6B05-46AA-817A-0EA0E7723224}" presName="linNode" presStyleCnt="0"/>
      <dgm:spPr/>
    </dgm:pt>
    <dgm:pt modelId="{A03A525C-5C45-440E-8957-4173EC1D55C0}" type="pres">
      <dgm:prSet presAssocID="{7D7FC3BF-6B05-46AA-817A-0EA0E7723224}" presName="parentText" presStyleLbl="node1" presStyleIdx="5" presStyleCnt="6" custFlipHor="0" custScaleX="18313">
        <dgm:presLayoutVars>
          <dgm:chMax val="1"/>
          <dgm:bulletEnabled val="1"/>
        </dgm:presLayoutVars>
      </dgm:prSet>
      <dgm:spPr/>
      <dgm:t>
        <a:bodyPr/>
        <a:lstStyle/>
        <a:p>
          <a:endParaRPr lang="en-US"/>
        </a:p>
      </dgm:t>
    </dgm:pt>
    <dgm:pt modelId="{B97CF1DF-084D-4E5A-8014-C2C3C4F60AD6}" type="pres">
      <dgm:prSet presAssocID="{7D7FC3BF-6B05-46AA-817A-0EA0E7723224}" presName="descendantText" presStyleLbl="alignAccFollowNode1" presStyleIdx="5" presStyleCnt="6" custScaleX="125694" custLinFactY="-36445" custLinFactNeighborX="-309" custLinFactNeighborY="-100000">
        <dgm:presLayoutVars>
          <dgm:bulletEnabled val="1"/>
        </dgm:presLayoutVars>
      </dgm:prSet>
      <dgm:spPr/>
      <dgm:t>
        <a:bodyPr/>
        <a:lstStyle/>
        <a:p>
          <a:endParaRPr lang="en-US"/>
        </a:p>
      </dgm:t>
    </dgm:pt>
  </dgm:ptLst>
  <dgm:cxnLst>
    <dgm:cxn modelId="{6F153D6C-382F-4A18-AA6E-F7D4C3CDCC9E}" srcId="{3BDB9A4A-4A67-4399-A5DD-BEDD902FD6F8}" destId="{1B9566C6-1DEA-484B-8B89-C04AB519E565}" srcOrd="3" destOrd="0" parTransId="{C6AE4894-EBCD-49F3-97DA-F2C22408AB7D}" sibTransId="{46729717-97BF-468A-BA46-7AAA94629B9F}"/>
    <dgm:cxn modelId="{6030134E-6253-4772-90A6-0CF3048B23B6}" srcId="{1B9566C6-1DEA-484B-8B89-C04AB519E565}" destId="{77437C1E-491A-42FB-B835-2BAE37B48841}" srcOrd="0" destOrd="0" parTransId="{C687AAD3-30D2-4152-91AE-28DE165707B9}" sibTransId="{64A08F12-C211-46AF-9B4A-A71E2EAA935F}"/>
    <dgm:cxn modelId="{D0B6AB8E-8E74-4B11-9397-F506B5BC4809}" type="presOf" srcId="{5CB96C79-96E0-41A2-8673-03EA0E5DAEC3}" destId="{ACE22034-04EE-4BAF-94C4-3B28F07CDABF}" srcOrd="0" destOrd="0" presId="urn:microsoft.com/office/officeart/2005/8/layout/vList5"/>
    <dgm:cxn modelId="{0E94AE4F-AF3F-4A14-A554-7EB369072FEB}" type="presOf" srcId="{A57FDF25-0AE4-4ADF-9619-3B5AC33F81E2}" destId="{5E9068F5-1746-4EEC-882F-94D9E01940AC}" srcOrd="0" destOrd="0" presId="urn:microsoft.com/office/officeart/2005/8/layout/vList5"/>
    <dgm:cxn modelId="{9F1B5886-4DB9-4A41-9689-375C5726D3FF}" type="presOf" srcId="{7D7FC3BF-6B05-46AA-817A-0EA0E7723224}" destId="{A03A525C-5C45-440E-8957-4173EC1D55C0}" srcOrd="0" destOrd="0" presId="urn:microsoft.com/office/officeart/2005/8/layout/vList5"/>
    <dgm:cxn modelId="{0660E570-7293-42A7-BE84-16A2D03FFB11}" srcId="{3BDB9A4A-4A67-4399-A5DD-BEDD902FD6F8}" destId="{A57FDF25-0AE4-4ADF-9619-3B5AC33F81E2}" srcOrd="0" destOrd="0" parTransId="{A426D0DC-BD8F-4D71-9D16-E2B3FDE6B7B6}" sibTransId="{48FCA70C-41CF-4A51-A698-4E0BFC2F37FF}"/>
    <dgm:cxn modelId="{A220AF72-D787-47DB-A3B5-F7D62A20B3D5}" type="presOf" srcId="{0652E91B-425F-4B14-81E1-71EBB44E4CD5}" destId="{DD744992-C384-4A71-A45C-E570D9EE8295}" srcOrd="0" destOrd="0" presId="urn:microsoft.com/office/officeart/2005/8/layout/vList5"/>
    <dgm:cxn modelId="{A4FA4F88-54F4-4F09-8161-052D9ED23D9E}" type="presOf" srcId="{77E70EC7-53D8-40B3-88AE-7421D4210E5F}" destId="{1F73DFF6-1B8B-4211-AFBA-F1A76DCA816A}" srcOrd="0" destOrd="0" presId="urn:microsoft.com/office/officeart/2005/8/layout/vList5"/>
    <dgm:cxn modelId="{5F9B5269-F056-43D9-BF67-0A3FB965054E}" srcId="{3BDB9A4A-4A67-4399-A5DD-BEDD902FD6F8}" destId="{0652E91B-425F-4B14-81E1-71EBB44E4CD5}" srcOrd="1" destOrd="0" parTransId="{A392C6FC-ED84-4FB6-969B-C7E30E6AF8C2}" sibTransId="{320595AB-9160-4C15-B191-07295D3C2672}"/>
    <dgm:cxn modelId="{80CCCC75-686F-4312-BD9D-7D0AAA69A7D1}" type="presOf" srcId="{E2B02ADC-C358-4FE3-AC2D-C5500DB47505}" destId="{F4B2C501-EFDC-4EFF-BFC1-4FA95480E40A}" srcOrd="0" destOrd="0" presId="urn:microsoft.com/office/officeart/2005/8/layout/vList5"/>
    <dgm:cxn modelId="{A96CB818-6242-4BEA-A9DF-B500AA848D6A}" type="presOf" srcId="{3BDB9A4A-4A67-4399-A5DD-BEDD902FD6F8}" destId="{047F55DF-E8AD-44B5-9178-286F70AAB7F2}" srcOrd="0" destOrd="0" presId="urn:microsoft.com/office/officeart/2005/8/layout/vList5"/>
    <dgm:cxn modelId="{3C282799-3520-45C4-9927-A6EA75D3B5F3}" type="presOf" srcId="{2CE34B76-5ECF-492B-97DA-A5840FF8FC18}" destId="{B97CF1DF-084D-4E5A-8014-C2C3C4F60AD6}" srcOrd="0" destOrd="0" presId="urn:microsoft.com/office/officeart/2005/8/layout/vList5"/>
    <dgm:cxn modelId="{7ACEAF0C-1969-4ED3-9903-319DB41D111C}" type="presOf" srcId="{1FCFDA02-4142-4D04-9B88-1D4DA858874D}" destId="{2506FF4F-0238-47F1-8EB3-E918C9637C2C}" srcOrd="0" destOrd="0" presId="urn:microsoft.com/office/officeart/2005/8/layout/vList5"/>
    <dgm:cxn modelId="{38B48E0D-6457-4D92-8172-4E1192CA91F6}" srcId="{77E70EC7-53D8-40B3-88AE-7421D4210E5F}" destId="{63EC9AF6-A28D-41AE-9A92-2CF20975A822}" srcOrd="0" destOrd="0" parTransId="{AC473078-B304-4F8C-8A5D-0EAA608DF0FE}" sibTransId="{D57D7200-F2C2-4DAB-9AD7-0DE56037B2B3}"/>
    <dgm:cxn modelId="{C55AAB12-3F68-42D1-A465-6603A6F9DD09}" srcId="{A57FDF25-0AE4-4ADF-9619-3B5AC33F81E2}" destId="{D53A1D07-1A4E-48A5-ACEB-892053F2E891}" srcOrd="0" destOrd="0" parTransId="{BA7C617D-E2B7-4932-9730-32659AF3C5CA}" sibTransId="{E1DBFB73-CC85-47FF-96C8-22D3769BC612}"/>
    <dgm:cxn modelId="{4F998EFC-DE7B-403E-8A9B-FED0ECEF6B9E}" srcId="{3BDB9A4A-4A67-4399-A5DD-BEDD902FD6F8}" destId="{7D7FC3BF-6B05-46AA-817A-0EA0E7723224}" srcOrd="5" destOrd="0" parTransId="{A2076ABC-6570-44B8-8766-8A5C681ACE38}" sibTransId="{F672798D-2C94-4685-B1E7-39D995202976}"/>
    <dgm:cxn modelId="{5BD7E06A-9C96-4784-A070-74F45FEB53F9}" srcId="{7D7FC3BF-6B05-46AA-817A-0EA0E7723224}" destId="{2CE34B76-5ECF-492B-97DA-A5840FF8FC18}" srcOrd="0" destOrd="0" parTransId="{118C346B-3C98-4DAB-9C11-FAC2B9612068}" sibTransId="{A610A996-8B23-43B5-B463-E693622B175B}"/>
    <dgm:cxn modelId="{A8ACF108-1B00-4E59-A08B-EF087FD172B6}" srcId="{0652E91B-425F-4B14-81E1-71EBB44E4CD5}" destId="{5CB96C79-96E0-41A2-8673-03EA0E5DAEC3}" srcOrd="0" destOrd="0" parTransId="{9DB377BC-4F06-4298-8CA9-A7D113F1670C}" sibTransId="{466984B9-25A1-4E3E-BBC8-66440308FDF3}"/>
    <dgm:cxn modelId="{E618E665-5F88-46D2-AF99-91CE80FE6A7D}" srcId="{3BDB9A4A-4A67-4399-A5DD-BEDD902FD6F8}" destId="{E2B02ADC-C358-4FE3-AC2D-C5500DB47505}" srcOrd="4" destOrd="0" parTransId="{C4814D89-DC9A-46A6-BE6E-A5695F253707}" sibTransId="{959F5731-D6A5-4536-B67A-6469910C1A1D}"/>
    <dgm:cxn modelId="{4B7E2222-5BB0-4902-AAAF-3E9123BDD1A8}" type="presOf" srcId="{63EC9AF6-A28D-41AE-9A92-2CF20975A822}" destId="{B57960F6-2A8A-4841-B95C-98F53B563BE7}" srcOrd="0" destOrd="0" presId="urn:microsoft.com/office/officeart/2005/8/layout/vList5"/>
    <dgm:cxn modelId="{ECF998F4-880B-47E3-A746-18AB098F0C60}" srcId="{E2B02ADC-C358-4FE3-AC2D-C5500DB47505}" destId="{1FCFDA02-4142-4D04-9B88-1D4DA858874D}" srcOrd="0" destOrd="0" parTransId="{6DA7602A-8AA8-4AD7-9557-49DA72962ECC}" sibTransId="{01EF125B-0A49-46A2-9324-DE7245D5788A}"/>
    <dgm:cxn modelId="{A3249731-C7FD-4234-936B-5C50C0808B0A}" type="presOf" srcId="{77437C1E-491A-42FB-B835-2BAE37B48841}" destId="{9F14CC3A-623F-4A5E-93F2-840A293B4F2E}" srcOrd="0" destOrd="0" presId="urn:microsoft.com/office/officeart/2005/8/layout/vList5"/>
    <dgm:cxn modelId="{D65DD623-807D-4AF6-995A-14A45721407A}" type="presOf" srcId="{D53A1D07-1A4E-48A5-ACEB-892053F2E891}" destId="{BB7FC6A5-7080-42E9-B1A1-B935C7841D7D}" srcOrd="0" destOrd="0" presId="urn:microsoft.com/office/officeart/2005/8/layout/vList5"/>
    <dgm:cxn modelId="{2202C3D4-3925-4BF7-9777-5C50A68F3C27}" srcId="{3BDB9A4A-4A67-4399-A5DD-BEDD902FD6F8}" destId="{77E70EC7-53D8-40B3-88AE-7421D4210E5F}" srcOrd="2" destOrd="0" parTransId="{4538B8E3-9AC5-4E22-8EDF-ED870B39E0F1}" sibTransId="{D5D18053-4806-4BBA-879B-FEAB74174186}"/>
    <dgm:cxn modelId="{B55EF155-FDDF-4CAF-B8A6-ED87063BDCAA}" type="presOf" srcId="{1B9566C6-1DEA-484B-8B89-C04AB519E565}" destId="{3674469C-8D4B-4A03-9BB3-A0A91D323642}" srcOrd="0" destOrd="0" presId="urn:microsoft.com/office/officeart/2005/8/layout/vList5"/>
    <dgm:cxn modelId="{73226EC7-1D86-410B-9E59-3439D6FA081D}" type="presParOf" srcId="{047F55DF-E8AD-44B5-9178-286F70AAB7F2}" destId="{AF21A16D-6298-4D74-A94D-EDD54097001C}" srcOrd="0" destOrd="0" presId="urn:microsoft.com/office/officeart/2005/8/layout/vList5"/>
    <dgm:cxn modelId="{DFF3B9DF-2BF0-458B-9844-8C4FA605D657}" type="presParOf" srcId="{AF21A16D-6298-4D74-A94D-EDD54097001C}" destId="{5E9068F5-1746-4EEC-882F-94D9E01940AC}" srcOrd="0" destOrd="0" presId="urn:microsoft.com/office/officeart/2005/8/layout/vList5"/>
    <dgm:cxn modelId="{AA82DE54-79A0-4BDB-8B9F-8899D243973C}" type="presParOf" srcId="{AF21A16D-6298-4D74-A94D-EDD54097001C}" destId="{BB7FC6A5-7080-42E9-B1A1-B935C7841D7D}" srcOrd="1" destOrd="0" presId="urn:microsoft.com/office/officeart/2005/8/layout/vList5"/>
    <dgm:cxn modelId="{09D1314F-AD5A-4205-842E-C348240860F0}" type="presParOf" srcId="{047F55DF-E8AD-44B5-9178-286F70AAB7F2}" destId="{394308B4-543F-40F3-BC03-429488FFEE64}" srcOrd="1" destOrd="0" presId="urn:microsoft.com/office/officeart/2005/8/layout/vList5"/>
    <dgm:cxn modelId="{CE3FE23C-ABC8-4998-B572-FAB44E14509A}" type="presParOf" srcId="{047F55DF-E8AD-44B5-9178-286F70AAB7F2}" destId="{7A5EF76C-2A4F-4CCE-BF69-3A375263910A}" srcOrd="2" destOrd="0" presId="urn:microsoft.com/office/officeart/2005/8/layout/vList5"/>
    <dgm:cxn modelId="{F2D5A391-F78C-4AFF-B44F-00F9E28AC8B2}" type="presParOf" srcId="{7A5EF76C-2A4F-4CCE-BF69-3A375263910A}" destId="{DD744992-C384-4A71-A45C-E570D9EE8295}" srcOrd="0" destOrd="0" presId="urn:microsoft.com/office/officeart/2005/8/layout/vList5"/>
    <dgm:cxn modelId="{04900E69-A106-452E-B269-1508F20BF8A9}" type="presParOf" srcId="{7A5EF76C-2A4F-4CCE-BF69-3A375263910A}" destId="{ACE22034-04EE-4BAF-94C4-3B28F07CDABF}" srcOrd="1" destOrd="0" presId="urn:microsoft.com/office/officeart/2005/8/layout/vList5"/>
    <dgm:cxn modelId="{20E22A47-BB73-4F69-BFBD-B612B5062D1E}" type="presParOf" srcId="{047F55DF-E8AD-44B5-9178-286F70AAB7F2}" destId="{F1CA9B4C-8EFA-4060-9DED-91D104C39597}" srcOrd="3" destOrd="0" presId="urn:microsoft.com/office/officeart/2005/8/layout/vList5"/>
    <dgm:cxn modelId="{20FF930E-B4AE-4D3F-8E82-7F9B34661F73}" type="presParOf" srcId="{047F55DF-E8AD-44B5-9178-286F70AAB7F2}" destId="{4627817C-E8C4-4DFD-A861-83EDEC37161B}" srcOrd="4" destOrd="0" presId="urn:microsoft.com/office/officeart/2005/8/layout/vList5"/>
    <dgm:cxn modelId="{3D5B4C89-20EA-441A-972F-95A2D83D8E53}" type="presParOf" srcId="{4627817C-E8C4-4DFD-A861-83EDEC37161B}" destId="{1F73DFF6-1B8B-4211-AFBA-F1A76DCA816A}" srcOrd="0" destOrd="0" presId="urn:microsoft.com/office/officeart/2005/8/layout/vList5"/>
    <dgm:cxn modelId="{104163AA-6425-4403-805C-4DD7AA778AF0}" type="presParOf" srcId="{4627817C-E8C4-4DFD-A861-83EDEC37161B}" destId="{B57960F6-2A8A-4841-B95C-98F53B563BE7}" srcOrd="1" destOrd="0" presId="urn:microsoft.com/office/officeart/2005/8/layout/vList5"/>
    <dgm:cxn modelId="{0F41393E-8D7F-4CD9-89FA-5F4F21C8E731}" type="presParOf" srcId="{047F55DF-E8AD-44B5-9178-286F70AAB7F2}" destId="{EFFF02E4-6237-4131-BD87-8B8D898EDBD5}" srcOrd="5" destOrd="0" presId="urn:microsoft.com/office/officeart/2005/8/layout/vList5"/>
    <dgm:cxn modelId="{3C4A8277-701A-4B2B-9CF7-1DA0768DD8F5}" type="presParOf" srcId="{047F55DF-E8AD-44B5-9178-286F70AAB7F2}" destId="{07BB89A7-D9F1-4A05-AD07-E0AAFFDC3D75}" srcOrd="6" destOrd="0" presId="urn:microsoft.com/office/officeart/2005/8/layout/vList5"/>
    <dgm:cxn modelId="{43A22E0A-2281-4EC7-92EE-DFDA65C252E9}" type="presParOf" srcId="{07BB89A7-D9F1-4A05-AD07-E0AAFFDC3D75}" destId="{3674469C-8D4B-4A03-9BB3-A0A91D323642}" srcOrd="0" destOrd="0" presId="urn:microsoft.com/office/officeart/2005/8/layout/vList5"/>
    <dgm:cxn modelId="{260FAE9D-F7E1-49A6-9ADD-0D028577CCF9}" type="presParOf" srcId="{07BB89A7-D9F1-4A05-AD07-E0AAFFDC3D75}" destId="{9F14CC3A-623F-4A5E-93F2-840A293B4F2E}" srcOrd="1" destOrd="0" presId="urn:microsoft.com/office/officeart/2005/8/layout/vList5"/>
    <dgm:cxn modelId="{5B6B00F7-F784-4E60-BB54-36795308E19A}" type="presParOf" srcId="{047F55DF-E8AD-44B5-9178-286F70AAB7F2}" destId="{804481FD-AA27-4BC9-8464-B3E212256936}" srcOrd="7" destOrd="0" presId="urn:microsoft.com/office/officeart/2005/8/layout/vList5"/>
    <dgm:cxn modelId="{DF029724-5FC1-41A1-84CC-D2B9057EDCE7}" type="presParOf" srcId="{047F55DF-E8AD-44B5-9178-286F70AAB7F2}" destId="{1D83B923-06AE-4765-904B-9A593D6B8820}" srcOrd="8" destOrd="0" presId="urn:microsoft.com/office/officeart/2005/8/layout/vList5"/>
    <dgm:cxn modelId="{55AA3752-7656-4337-BD38-AE11499DACC4}" type="presParOf" srcId="{1D83B923-06AE-4765-904B-9A593D6B8820}" destId="{F4B2C501-EFDC-4EFF-BFC1-4FA95480E40A}" srcOrd="0" destOrd="0" presId="urn:microsoft.com/office/officeart/2005/8/layout/vList5"/>
    <dgm:cxn modelId="{5248EB99-5FA5-42A5-977D-875DEADC2547}" type="presParOf" srcId="{1D83B923-06AE-4765-904B-9A593D6B8820}" destId="{2506FF4F-0238-47F1-8EB3-E918C9637C2C}" srcOrd="1" destOrd="0" presId="urn:microsoft.com/office/officeart/2005/8/layout/vList5"/>
    <dgm:cxn modelId="{E19FB28A-1460-443B-A00F-4AFCFC02DAF9}" type="presParOf" srcId="{047F55DF-E8AD-44B5-9178-286F70AAB7F2}" destId="{CC7041A2-0A89-4DBD-AA2B-A3C87BB9EF22}" srcOrd="9" destOrd="0" presId="urn:microsoft.com/office/officeart/2005/8/layout/vList5"/>
    <dgm:cxn modelId="{7804EBA3-CF2E-459D-A7F3-8ADD673923BA}" type="presParOf" srcId="{047F55DF-E8AD-44B5-9178-286F70AAB7F2}" destId="{9AEC5031-3932-49EA-A44B-54E3C62ACA73}" srcOrd="10" destOrd="0" presId="urn:microsoft.com/office/officeart/2005/8/layout/vList5"/>
    <dgm:cxn modelId="{174D27BA-3450-4DB6-AB46-523F80FDF2C9}" type="presParOf" srcId="{9AEC5031-3932-49EA-A44B-54E3C62ACA73}" destId="{A03A525C-5C45-440E-8957-4173EC1D55C0}" srcOrd="0" destOrd="0" presId="urn:microsoft.com/office/officeart/2005/8/layout/vList5"/>
    <dgm:cxn modelId="{D226AFD0-A082-413E-92F4-E8278EDA64F9}" type="presParOf" srcId="{9AEC5031-3932-49EA-A44B-54E3C62ACA73}" destId="{B97CF1DF-084D-4E5A-8014-C2C3C4F60AD6}"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61EBB9-60FA-433D-A15F-74916D980BF8}">
      <dsp:nvSpPr>
        <dsp:cNvPr id="0" name=""/>
        <dsp:cNvSpPr/>
      </dsp:nvSpPr>
      <dsp:spPr>
        <a:xfrm>
          <a:off x="0" y="0"/>
          <a:ext cx="9760943" cy="4165600"/>
        </a:xfrm>
        <a:prstGeom prst="roundRect">
          <a:avLst>
            <a:gd name="adj" fmla="val 5000"/>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222885" rIns="288925" bIns="0" numCol="1" spcCol="1270" anchor="t" anchorCtr="0">
          <a:noAutofit/>
        </a:bodyPr>
        <a:lstStyle/>
        <a:p>
          <a:pPr lvl="0" algn="l" defTabSz="2889250">
            <a:lnSpc>
              <a:spcPct val="90000"/>
            </a:lnSpc>
            <a:spcBef>
              <a:spcPct val="0"/>
            </a:spcBef>
            <a:spcAft>
              <a:spcPct val="35000"/>
            </a:spcAft>
          </a:pPr>
          <a:endParaRPr lang="en-US" sz="6500" kern="1200" dirty="0">
            <a:solidFill>
              <a:schemeClr val="tx1"/>
            </a:solidFill>
          </a:endParaRPr>
        </a:p>
      </dsp:txBody>
      <dsp:txXfrm rot="16200000">
        <a:off x="-731801" y="731801"/>
        <a:ext cx="3415792" cy="1952188"/>
      </dsp:txXfrm>
    </dsp:sp>
    <dsp:sp modelId="{803484EE-D432-416D-A3EC-1E3D18047B80}">
      <dsp:nvSpPr>
        <dsp:cNvPr id="0" name=""/>
        <dsp:cNvSpPr/>
      </dsp:nvSpPr>
      <dsp:spPr>
        <a:xfrm>
          <a:off x="1952188" y="0"/>
          <a:ext cx="7271902" cy="4165600"/>
        </a:xfrm>
        <a:prstGeom prst="rect">
          <a:avLst/>
        </a:prstGeom>
        <a:noFill/>
        <a:ln>
          <a:noFill/>
        </a:ln>
        <a:effectLst>
          <a:outerShdw blurRad="95000" rotWithShape="0">
            <a:srgbClr val="000000">
              <a:alpha val="50000"/>
            </a:srgbClr>
          </a:outerShdw>
          <a:softEdge rad="12700"/>
        </a:effectLst>
        <a:scene3d>
          <a:camera prst="orthographicFront"/>
          <a:lightRig rig="flat" dir="t"/>
        </a:scene3d>
        <a:sp3d/>
      </dsp:spPr>
      <dsp:style>
        <a:lnRef idx="0">
          <a:scrgbClr r="0" g="0" b="0"/>
        </a:lnRef>
        <a:fillRef idx="3">
          <a:scrgbClr r="0" g="0" b="0"/>
        </a:fillRef>
        <a:effectRef idx="2">
          <a:scrgbClr r="0" g="0" b="0"/>
        </a:effectRef>
        <a:fontRef idx="minor">
          <a:schemeClr val="lt1"/>
        </a:fontRef>
      </dsp:style>
      <dsp:txBody>
        <a:bodyPr spcFirstLastPara="0" vert="horz" wrap="square" lIns="0" tIns="222885" rIns="0" bIns="0" numCol="1" spcCol="1270" anchor="t" anchorCtr="0">
          <a:noAutofit/>
        </a:bodyPr>
        <a:lstStyle/>
        <a:p>
          <a:pPr lvl="0" algn="l" defTabSz="2889250">
            <a:lnSpc>
              <a:spcPct val="90000"/>
            </a:lnSpc>
            <a:spcBef>
              <a:spcPct val="0"/>
            </a:spcBef>
            <a:spcAft>
              <a:spcPct val="35000"/>
            </a:spcAft>
          </a:pPr>
          <a:r>
            <a:rPr lang="en-US" sz="6500" kern="1200" dirty="0" smtClean="0">
              <a:ln>
                <a:solidFill>
                  <a:srgbClr val="FFC000"/>
                </a:solidFill>
              </a:ln>
            </a:rPr>
            <a:t>The Allowance for Loan and Lease Losses is a contra asset account…</a:t>
          </a:r>
          <a:endParaRPr lang="en-US" sz="6500" kern="1200" dirty="0">
            <a:ln>
              <a:solidFill>
                <a:srgbClr val="FFC000"/>
              </a:solidFill>
            </a:ln>
          </a:endParaRPr>
        </a:p>
      </dsp:txBody>
      <dsp:txXfrm>
        <a:off x="1952188" y="0"/>
        <a:ext cx="7271902" cy="41656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01ED73-9A14-4A32-9966-C69A136CE01C}">
      <dsp:nvSpPr>
        <dsp:cNvPr id="0" name=""/>
        <dsp:cNvSpPr/>
      </dsp:nvSpPr>
      <dsp:spPr>
        <a:xfrm>
          <a:off x="0" y="1152337"/>
          <a:ext cx="10318711" cy="1444949"/>
        </a:xfrm>
        <a:prstGeom prst="roundRect">
          <a:avLst/>
        </a:prstGeom>
        <a:blipFill rotWithShape="0">
          <a:blip xmlns:r="http://schemas.openxmlformats.org/officeDocument/2006/relationships" r:embed="rId1">
            <a:duotone>
              <a:schemeClr val="accent3">
                <a:hueOff val="0"/>
                <a:satOff val="0"/>
                <a:lumOff val="0"/>
                <a:alphaOff val="0"/>
                <a:shade val="40000"/>
              </a:schemeClr>
              <a:schemeClr val="accent3">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en-US" sz="3600" kern="1200" dirty="0" smtClean="0"/>
            <a:t>A valuation account that estimates the carrying value of your credit union’s loans</a:t>
          </a:r>
          <a:endParaRPr lang="en-US" sz="3600" kern="1200" dirty="0"/>
        </a:p>
      </dsp:txBody>
      <dsp:txXfrm>
        <a:off x="70537" y="1222874"/>
        <a:ext cx="10177637" cy="13038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E819FD-13D1-42C1-852D-FB173218ADBD}">
      <dsp:nvSpPr>
        <dsp:cNvPr id="0" name=""/>
        <dsp:cNvSpPr/>
      </dsp:nvSpPr>
      <dsp:spPr>
        <a:xfrm>
          <a:off x="0" y="0"/>
          <a:ext cx="7901715" cy="683042"/>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Incorporates  Generally Accepted Accounting Principles through:</a:t>
          </a:r>
          <a:endParaRPr lang="en-US" sz="1600" kern="1200" dirty="0"/>
        </a:p>
      </dsp:txBody>
      <dsp:txXfrm>
        <a:off x="33343" y="33343"/>
        <a:ext cx="7835029" cy="616356"/>
      </dsp:txXfrm>
    </dsp:sp>
    <dsp:sp modelId="{EE9D2091-D077-4E81-A64B-0ADBA82DBF2C}">
      <dsp:nvSpPr>
        <dsp:cNvPr id="0" name=""/>
        <dsp:cNvSpPr/>
      </dsp:nvSpPr>
      <dsp:spPr>
        <a:xfrm>
          <a:off x="0" y="685799"/>
          <a:ext cx="7901715" cy="779811"/>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smtClean="0"/>
            <a:t>FAS 114 - covers large, non-homogeneous loans and Troubled Debt Restructured loans</a:t>
          </a:r>
          <a:endParaRPr lang="en-US" sz="1600" kern="1200" dirty="0"/>
        </a:p>
      </dsp:txBody>
      <dsp:txXfrm>
        <a:off x="38067" y="723866"/>
        <a:ext cx="7825581" cy="703677"/>
      </dsp:txXfrm>
    </dsp:sp>
    <dsp:sp modelId="{A56CC883-044F-4508-A017-36BDB457669E}">
      <dsp:nvSpPr>
        <dsp:cNvPr id="0" name=""/>
        <dsp:cNvSpPr/>
      </dsp:nvSpPr>
      <dsp:spPr>
        <a:xfrm>
          <a:off x="0" y="1463241"/>
          <a:ext cx="7901715" cy="655120"/>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smtClean="0"/>
            <a:t>FAS # 5 covers – The Pooling method – small homogeneous loan pools</a:t>
          </a:r>
          <a:endParaRPr lang="en-US" sz="1600" kern="1200" dirty="0"/>
        </a:p>
      </dsp:txBody>
      <dsp:txXfrm>
        <a:off x="31980" y="1495221"/>
        <a:ext cx="7837755" cy="5911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F5B5D2-F726-424F-9F27-F1C112012F01}">
      <dsp:nvSpPr>
        <dsp:cNvPr id="0" name=""/>
        <dsp:cNvSpPr/>
      </dsp:nvSpPr>
      <dsp:spPr>
        <a:xfrm>
          <a:off x="0" y="74182"/>
          <a:ext cx="8300254" cy="1223235"/>
        </a:xfrm>
        <a:prstGeom prst="roundRect">
          <a:avLst/>
        </a:prstGeom>
        <a:blipFill rotWithShape="0">
          <a:blip xmlns:r="http://schemas.openxmlformats.org/officeDocument/2006/relationships" r:embed="rId1">
            <a:duotone>
              <a:schemeClr val="accent3">
                <a:hueOff val="0"/>
                <a:satOff val="0"/>
                <a:lumOff val="0"/>
                <a:alphaOff val="0"/>
                <a:shade val="40000"/>
              </a:schemeClr>
              <a:schemeClr val="accent3">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4310" tIns="194310" rIns="194310" bIns="194310" numCol="1" spcCol="1270" anchor="ctr" anchorCtr="0">
          <a:noAutofit/>
        </a:bodyPr>
        <a:lstStyle/>
        <a:p>
          <a:pPr lvl="0" algn="l" defTabSz="2266950" rtl="0">
            <a:lnSpc>
              <a:spcPct val="90000"/>
            </a:lnSpc>
            <a:spcBef>
              <a:spcPct val="0"/>
            </a:spcBef>
            <a:spcAft>
              <a:spcPct val="35000"/>
            </a:spcAft>
          </a:pPr>
          <a:r>
            <a:rPr lang="en-US" sz="5100" kern="1200" dirty="0" smtClean="0">
              <a:hlinkClick xmlns:r="http://schemas.openxmlformats.org/officeDocument/2006/relationships" r:id="rId2" action="ppaction://hlinkfile"/>
            </a:rPr>
            <a:t>Factors In Determining ALLL</a:t>
          </a:r>
          <a:endParaRPr lang="en-US" sz="5100" kern="1200" dirty="0"/>
        </a:p>
      </dsp:txBody>
      <dsp:txXfrm>
        <a:off x="59713" y="133895"/>
        <a:ext cx="8180828" cy="11038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694633-8E5F-4C50-98B6-16085BC77640}">
      <dsp:nvSpPr>
        <dsp:cNvPr id="0" name=""/>
        <dsp:cNvSpPr/>
      </dsp:nvSpPr>
      <dsp:spPr>
        <a:xfrm>
          <a:off x="0" y="11399"/>
          <a:ext cx="8273561" cy="1247220"/>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198120" tIns="198120" rIns="198120" bIns="198120" numCol="1" spcCol="1270" anchor="ctr" anchorCtr="0">
          <a:noAutofit/>
        </a:bodyPr>
        <a:lstStyle/>
        <a:p>
          <a:pPr lvl="0" algn="l" defTabSz="2311400">
            <a:lnSpc>
              <a:spcPct val="90000"/>
            </a:lnSpc>
            <a:spcBef>
              <a:spcPct val="0"/>
            </a:spcBef>
            <a:spcAft>
              <a:spcPct val="35000"/>
            </a:spcAft>
          </a:pPr>
          <a:r>
            <a:rPr lang="en-US" sz="5200" kern="1200" dirty="0" smtClean="0">
              <a:latin typeface="Arial" charset="0"/>
            </a:rPr>
            <a:t>Losses that are probable</a:t>
          </a:r>
          <a:endParaRPr lang="en-US" sz="5200" kern="1200" dirty="0"/>
        </a:p>
      </dsp:txBody>
      <dsp:txXfrm>
        <a:off x="60884" y="72283"/>
        <a:ext cx="8151793" cy="1125452"/>
      </dsp:txXfrm>
    </dsp:sp>
    <dsp:sp modelId="{FFCC6360-AE47-46ED-8ED9-78F8F1E4B885}">
      <dsp:nvSpPr>
        <dsp:cNvPr id="0" name=""/>
        <dsp:cNvSpPr/>
      </dsp:nvSpPr>
      <dsp:spPr>
        <a:xfrm>
          <a:off x="0" y="1408380"/>
          <a:ext cx="8273561" cy="1247220"/>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198120" tIns="198120" rIns="198120" bIns="198120" numCol="1" spcCol="1270" anchor="ctr" anchorCtr="0">
          <a:noAutofit/>
        </a:bodyPr>
        <a:lstStyle/>
        <a:p>
          <a:pPr lvl="0" algn="l" defTabSz="2311400">
            <a:lnSpc>
              <a:spcPct val="90000"/>
            </a:lnSpc>
            <a:spcBef>
              <a:spcPct val="0"/>
            </a:spcBef>
            <a:spcAft>
              <a:spcPct val="35000"/>
            </a:spcAft>
          </a:pPr>
          <a:r>
            <a:rPr lang="en-US" sz="5200" kern="1200" dirty="0" smtClean="0">
              <a:latin typeface="Arial" charset="0"/>
            </a:rPr>
            <a:t>The loss can be estimated</a:t>
          </a:r>
        </a:p>
      </dsp:txBody>
      <dsp:txXfrm>
        <a:off x="60884" y="1469264"/>
        <a:ext cx="8151793" cy="112545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9C8A2-2BE6-4AD9-93EA-1803468E265A}">
      <dsp:nvSpPr>
        <dsp:cNvPr id="0" name=""/>
        <dsp:cNvSpPr/>
      </dsp:nvSpPr>
      <dsp:spPr>
        <a:xfrm>
          <a:off x="4062838" y="2667009"/>
          <a:ext cx="3380027" cy="957731"/>
        </a:xfrm>
        <a:prstGeom prst="hexagon">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a:outerShdw blurRad="95000" rotWithShape="0">
            <a:srgbClr val="000000">
              <a:alpha val="50000"/>
            </a:srgbClr>
          </a:outerShdw>
          <a:softEdge rad="12700"/>
        </a:effectLst>
      </dsp:spPr>
      <dsp:style>
        <a:lnRef idx="1">
          <a:scrgbClr r="0" g="0" b="0"/>
        </a:lnRef>
        <a:fillRef idx="1">
          <a:scrgbClr r="0" g="0" b="0"/>
        </a:fillRef>
        <a:effectRef idx="2">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90000"/>
            </a:lnSpc>
            <a:spcBef>
              <a:spcPct val="0"/>
            </a:spcBef>
            <a:spcAft>
              <a:spcPct val="15000"/>
            </a:spcAft>
            <a:buChar char="••"/>
          </a:pPr>
          <a:r>
            <a:rPr lang="en-US" sz="1400" b="1" kern="1200" dirty="0" smtClean="0"/>
            <a:t>Pool (group) loans by type, delinquency status, credit risk, category, purpose, etc.</a:t>
          </a:r>
          <a:endParaRPr lang="en-US" sz="1400" b="1" kern="1200" dirty="0"/>
        </a:p>
      </dsp:txBody>
      <dsp:txXfrm>
        <a:off x="4407216" y="2743679"/>
        <a:ext cx="2691272" cy="599163"/>
      </dsp:txXfrm>
    </dsp:sp>
    <dsp:sp modelId="{5BD6D4D0-9DF6-4CE1-A190-4588650395BA}">
      <dsp:nvSpPr>
        <dsp:cNvPr id="0" name=""/>
        <dsp:cNvSpPr/>
      </dsp:nvSpPr>
      <dsp:spPr>
        <a:xfrm>
          <a:off x="786220" y="990604"/>
          <a:ext cx="2298916" cy="718577"/>
        </a:xfrm>
        <a:prstGeom prst="roundRect">
          <a:avLst>
            <a:gd name="adj" fmla="val 10000"/>
          </a:avLst>
        </a:prstGeom>
        <a:solidFill>
          <a:schemeClr val="accent2"/>
        </a:solid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76200" tIns="50800" rIns="76200" bIns="50800" numCol="1" spcCol="1270" anchor="ctr" anchorCtr="0">
          <a:noAutofit/>
        </a:bodyPr>
        <a:lstStyle/>
        <a:p>
          <a:pPr lvl="0" algn="ctr" defTabSz="1778000">
            <a:lnSpc>
              <a:spcPct val="90000"/>
            </a:lnSpc>
            <a:spcBef>
              <a:spcPct val="0"/>
            </a:spcBef>
            <a:spcAft>
              <a:spcPct val="35000"/>
            </a:spcAft>
          </a:pPr>
          <a:r>
            <a:rPr lang="en-US" sz="4000" kern="1200" dirty="0" smtClean="0"/>
            <a:t>Step 1</a:t>
          </a:r>
          <a:endParaRPr lang="en-US" sz="4000" kern="1200" dirty="0"/>
        </a:p>
      </dsp:txBody>
      <dsp:txXfrm>
        <a:off x="807266" y="1011650"/>
        <a:ext cx="2256824" cy="67648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9C8A2-2BE6-4AD9-93EA-1803468E265A}">
      <dsp:nvSpPr>
        <dsp:cNvPr id="0" name=""/>
        <dsp:cNvSpPr/>
      </dsp:nvSpPr>
      <dsp:spPr>
        <a:xfrm>
          <a:off x="3377030" y="1066797"/>
          <a:ext cx="2484155" cy="895347"/>
        </a:xfrm>
        <a:prstGeom prst="roundRect">
          <a:avLst>
            <a:gd name="adj" fmla="val 10000"/>
          </a:avLst>
        </a:prstGeom>
        <a:blipFill>
          <a:blip xmlns:r="http://schemas.openxmlformats.org/officeDocument/2006/relationships" r:embed="rId1">
            <a:duotone>
              <a:schemeClr val="accent2">
                <a:shade val="63000"/>
                <a:tint val="82000"/>
              </a:schemeClr>
              <a:schemeClr val="accent2">
                <a:tint val="10000"/>
                <a:satMod val="400000"/>
              </a:schemeClr>
            </a:duotone>
          </a:blip>
          <a:tile tx="0" ty="0" sx="40000" sy="40000" flip="none" algn="tl"/>
        </a:blipFill>
        <a:ln w="127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1">
          <a:schemeClr val="accent2"/>
        </a:lnRef>
        <a:fillRef idx="2">
          <a:schemeClr val="accent2"/>
        </a:fillRef>
        <a:effectRef idx="1">
          <a:schemeClr val="accent2"/>
        </a:effectRef>
        <a:fontRef idx="minor">
          <a:schemeClr val="dk1"/>
        </a:fontRef>
      </dsp:style>
      <ds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r>
            <a:rPr lang="en-US" sz="1600" b="1" u="sng" kern="1200" dirty="0" smtClean="0"/>
            <a:t>DEVELOP</a:t>
          </a:r>
          <a:r>
            <a:rPr lang="en-US" sz="1600" b="1" kern="1200" dirty="0" smtClean="0"/>
            <a:t> </a:t>
          </a:r>
          <a:r>
            <a:rPr lang="en-US" sz="1600" kern="1200" dirty="0" smtClean="0"/>
            <a:t>a historical loss factor for each pool</a:t>
          </a:r>
          <a:r>
            <a:rPr lang="en-US" sz="1400" kern="1200" dirty="0" smtClean="0"/>
            <a:t>.</a:t>
          </a:r>
        </a:p>
      </dsp:txBody>
      <dsp:txXfrm>
        <a:off x="3397634" y="1087401"/>
        <a:ext cx="2442947" cy="662279"/>
      </dsp:txXfrm>
    </dsp:sp>
    <dsp:sp modelId="{5BD6D4D0-9DF6-4CE1-A190-4588650395BA}">
      <dsp:nvSpPr>
        <dsp:cNvPr id="0" name=""/>
        <dsp:cNvSpPr/>
      </dsp:nvSpPr>
      <dsp:spPr>
        <a:xfrm>
          <a:off x="557628" y="914401"/>
          <a:ext cx="1655585" cy="805426"/>
        </a:xfrm>
        <a:prstGeom prst="roundRect">
          <a:avLst>
            <a:gd name="adj" fmla="val 10000"/>
          </a:avLst>
        </a:prstGeom>
        <a:solidFill>
          <a:srgbClr val="FFFF00"/>
        </a:solid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78105" tIns="52070" rIns="78105" bIns="52070" numCol="1" spcCol="1270" anchor="ctr" anchorCtr="0">
          <a:noAutofit/>
        </a:bodyPr>
        <a:lstStyle/>
        <a:p>
          <a:pPr lvl="0" algn="ctr" defTabSz="1822450">
            <a:lnSpc>
              <a:spcPct val="90000"/>
            </a:lnSpc>
            <a:spcBef>
              <a:spcPct val="0"/>
            </a:spcBef>
            <a:spcAft>
              <a:spcPct val="35000"/>
            </a:spcAft>
          </a:pPr>
          <a:r>
            <a:rPr lang="en-US" sz="4100" kern="1200" dirty="0" smtClean="0">
              <a:solidFill>
                <a:srgbClr val="00B0F0"/>
              </a:solidFill>
            </a:rPr>
            <a:t>Step 2</a:t>
          </a:r>
          <a:endParaRPr lang="en-US" sz="4100" kern="1200" dirty="0">
            <a:solidFill>
              <a:srgbClr val="00B0F0"/>
            </a:solidFill>
          </a:endParaRPr>
        </a:p>
      </dsp:txBody>
      <dsp:txXfrm>
        <a:off x="581218" y="937991"/>
        <a:ext cx="1608405" cy="75824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9AEA28-0792-4EEA-82A5-DC84C676E8F7}">
      <dsp:nvSpPr>
        <dsp:cNvPr id="0" name=""/>
        <dsp:cNvSpPr/>
      </dsp:nvSpPr>
      <dsp:spPr>
        <a:xfrm>
          <a:off x="0" y="31349"/>
          <a:ext cx="9017252" cy="1312740"/>
        </a:xfrm>
        <a:prstGeom prst="roundRect">
          <a:avLst/>
        </a:prstGeom>
        <a:solidFill>
          <a:srgbClr val="FF0000"/>
        </a:solid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125730" tIns="125730" rIns="125730" bIns="125730" numCol="1" spcCol="1270" anchor="ctr" anchorCtr="0">
          <a:noAutofit/>
        </a:bodyPr>
        <a:lstStyle/>
        <a:p>
          <a:pPr lvl="0" algn="l" defTabSz="1466850">
            <a:lnSpc>
              <a:spcPct val="90000"/>
            </a:lnSpc>
            <a:spcBef>
              <a:spcPct val="0"/>
            </a:spcBef>
            <a:spcAft>
              <a:spcPct val="35000"/>
            </a:spcAft>
          </a:pPr>
          <a:r>
            <a:rPr lang="en-US" sz="3300" kern="1200" dirty="0" smtClean="0"/>
            <a:t>1. Pool loans by type and delinquency status at a     minimum</a:t>
          </a:r>
          <a:endParaRPr lang="en-US" sz="3300" kern="1200" dirty="0"/>
        </a:p>
      </dsp:txBody>
      <dsp:txXfrm>
        <a:off x="64083" y="95432"/>
        <a:ext cx="8889086" cy="1184574"/>
      </dsp:txXfrm>
    </dsp:sp>
    <dsp:sp modelId="{D76D4993-3D05-4FF0-A117-F5B27A342811}">
      <dsp:nvSpPr>
        <dsp:cNvPr id="0" name=""/>
        <dsp:cNvSpPr/>
      </dsp:nvSpPr>
      <dsp:spPr>
        <a:xfrm>
          <a:off x="0" y="1439130"/>
          <a:ext cx="9017252" cy="1312740"/>
        </a:xfrm>
        <a:prstGeom prst="roundRect">
          <a:avLst/>
        </a:prstGeom>
        <a:solidFill>
          <a:srgbClr val="FFC000"/>
        </a:solid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125730" tIns="125730" rIns="125730" bIns="125730" numCol="1" spcCol="1270" anchor="ctr" anchorCtr="0">
          <a:noAutofit/>
        </a:bodyPr>
        <a:lstStyle/>
        <a:p>
          <a:pPr lvl="0" algn="l" defTabSz="1466850">
            <a:lnSpc>
              <a:spcPct val="90000"/>
            </a:lnSpc>
            <a:spcBef>
              <a:spcPct val="0"/>
            </a:spcBef>
            <a:spcAft>
              <a:spcPct val="35000"/>
            </a:spcAft>
          </a:pPr>
          <a:r>
            <a:rPr lang="en-US" sz="3300" kern="1200" dirty="0" smtClean="0"/>
            <a:t>2. Calculate a loss factor for each pool and adjust for relevant external factors</a:t>
          </a:r>
        </a:p>
      </dsp:txBody>
      <dsp:txXfrm>
        <a:off x="64083" y="1503213"/>
        <a:ext cx="8889086" cy="1184574"/>
      </dsp:txXfrm>
    </dsp:sp>
    <dsp:sp modelId="{21BF0396-0E46-4FF3-8565-356E0D3FDD9C}">
      <dsp:nvSpPr>
        <dsp:cNvPr id="0" name=""/>
        <dsp:cNvSpPr/>
      </dsp:nvSpPr>
      <dsp:spPr>
        <a:xfrm>
          <a:off x="0" y="2846910"/>
          <a:ext cx="9017252" cy="1312740"/>
        </a:xfrm>
        <a:prstGeom prst="roundRect">
          <a:avLst/>
        </a:prstGeom>
        <a:solidFill>
          <a:schemeClr val="accent4"/>
        </a:solid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125730" tIns="125730" rIns="125730" bIns="125730" numCol="1" spcCol="1270" anchor="ctr" anchorCtr="0">
          <a:noAutofit/>
        </a:bodyPr>
        <a:lstStyle/>
        <a:p>
          <a:pPr lvl="0" algn="l" defTabSz="1466850">
            <a:lnSpc>
              <a:spcPct val="90000"/>
            </a:lnSpc>
            <a:spcBef>
              <a:spcPct val="0"/>
            </a:spcBef>
            <a:spcAft>
              <a:spcPct val="35000"/>
            </a:spcAft>
          </a:pPr>
          <a:r>
            <a:rPr lang="en-US" sz="3300" kern="1200" dirty="0" smtClean="0"/>
            <a:t>3. Apply adjusted loss factor individually to each loan pool</a:t>
          </a:r>
        </a:p>
      </dsp:txBody>
      <dsp:txXfrm>
        <a:off x="64083" y="2910993"/>
        <a:ext cx="8889086" cy="118457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676418-F5BA-4E43-8AA3-4C639B9BE896}">
      <dsp:nvSpPr>
        <dsp:cNvPr id="0" name=""/>
        <dsp:cNvSpPr/>
      </dsp:nvSpPr>
      <dsp:spPr>
        <a:xfrm>
          <a:off x="0" y="50159"/>
          <a:ext cx="8087638" cy="623610"/>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smtClean="0"/>
            <a:t>Unique business loans (material credit exposure)</a:t>
          </a:r>
          <a:endParaRPr lang="en-US" sz="2600" kern="1200" dirty="0"/>
        </a:p>
      </dsp:txBody>
      <dsp:txXfrm>
        <a:off x="30442" y="80601"/>
        <a:ext cx="8026754" cy="562726"/>
      </dsp:txXfrm>
    </dsp:sp>
    <dsp:sp modelId="{8CB0B665-E6B5-4779-BEE5-6A623F1B40AD}">
      <dsp:nvSpPr>
        <dsp:cNvPr id="0" name=""/>
        <dsp:cNvSpPr/>
      </dsp:nvSpPr>
      <dsp:spPr>
        <a:xfrm>
          <a:off x="0" y="748649"/>
          <a:ext cx="8087638" cy="623610"/>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smtClean="0"/>
            <a:t>Large business loans</a:t>
          </a:r>
        </a:p>
      </dsp:txBody>
      <dsp:txXfrm>
        <a:off x="30442" y="779091"/>
        <a:ext cx="8026754" cy="562726"/>
      </dsp:txXfrm>
    </dsp:sp>
    <dsp:sp modelId="{57C56266-F36F-4BB9-A875-A2AACDFC9A00}">
      <dsp:nvSpPr>
        <dsp:cNvPr id="0" name=""/>
        <dsp:cNvSpPr/>
      </dsp:nvSpPr>
      <dsp:spPr>
        <a:xfrm>
          <a:off x="0" y="1447139"/>
          <a:ext cx="8087638" cy="623610"/>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smtClean="0"/>
            <a:t>Large agricultural loans</a:t>
          </a:r>
        </a:p>
      </dsp:txBody>
      <dsp:txXfrm>
        <a:off x="30442" y="1477581"/>
        <a:ext cx="8026754" cy="562726"/>
      </dsp:txXfrm>
    </dsp:sp>
    <dsp:sp modelId="{C3B9F93D-6D7E-497B-8B48-AC13E2141643}">
      <dsp:nvSpPr>
        <dsp:cNvPr id="0" name=""/>
        <dsp:cNvSpPr/>
      </dsp:nvSpPr>
      <dsp:spPr>
        <a:xfrm>
          <a:off x="0" y="2145630"/>
          <a:ext cx="8087638" cy="623610"/>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b="1" kern="1200" dirty="0" smtClean="0">
              <a:solidFill>
                <a:schemeClr val="bg1"/>
              </a:solidFill>
            </a:rPr>
            <a:t>Troubled Debt Restructured Loans</a:t>
          </a:r>
        </a:p>
      </dsp:txBody>
      <dsp:txXfrm>
        <a:off x="30442" y="2176072"/>
        <a:ext cx="8026754" cy="56272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676418-F5BA-4E43-8AA3-4C639B9BE896}">
      <dsp:nvSpPr>
        <dsp:cNvPr id="0" name=""/>
        <dsp:cNvSpPr/>
      </dsp:nvSpPr>
      <dsp:spPr>
        <a:xfrm>
          <a:off x="0" y="1008"/>
          <a:ext cx="8087638" cy="1025744"/>
        </a:xfrm>
        <a:prstGeom prst="roundRect">
          <a:avLst/>
        </a:prstGeom>
        <a:blipFill rotWithShape="0">
          <a:blip xmlns:r="http://schemas.openxmlformats.org/officeDocument/2006/relationships" r:embed="rId1">
            <a:duotone>
              <a:schemeClr val="accent2">
                <a:hueOff val="0"/>
                <a:satOff val="0"/>
                <a:lumOff val="0"/>
                <a:alphaOff val="0"/>
                <a:shade val="40000"/>
              </a:schemeClr>
              <a:schemeClr val="accent2">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t>Present Value of expected future cash flows discounted at the loan’s effective interest rate</a:t>
          </a:r>
          <a:endParaRPr lang="en-US" sz="2400" kern="1200" dirty="0"/>
        </a:p>
      </dsp:txBody>
      <dsp:txXfrm>
        <a:off x="50073" y="51081"/>
        <a:ext cx="7987492" cy="925598"/>
      </dsp:txXfrm>
    </dsp:sp>
    <dsp:sp modelId="{8CB0B665-E6B5-4779-BEE5-6A623F1B40AD}">
      <dsp:nvSpPr>
        <dsp:cNvPr id="0" name=""/>
        <dsp:cNvSpPr/>
      </dsp:nvSpPr>
      <dsp:spPr>
        <a:xfrm>
          <a:off x="0" y="1039998"/>
          <a:ext cx="8087638" cy="882573"/>
        </a:xfrm>
        <a:prstGeom prst="roundRect">
          <a:avLst/>
        </a:prstGeom>
        <a:blipFill rotWithShape="0">
          <a:blip xmlns:r="http://schemas.openxmlformats.org/officeDocument/2006/relationships" r:embed="rId1">
            <a:duotone>
              <a:schemeClr val="accent2">
                <a:hueOff val="-81596"/>
                <a:satOff val="-4716"/>
                <a:lumOff val="6471"/>
                <a:alphaOff val="0"/>
                <a:shade val="40000"/>
              </a:schemeClr>
              <a:schemeClr val="accent2">
                <a:hueOff val="-81596"/>
                <a:satOff val="-4716"/>
                <a:lumOff val="6471"/>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t>Fair Value of collateral (for collateral dependent loans)  </a:t>
          </a:r>
        </a:p>
      </dsp:txBody>
      <dsp:txXfrm>
        <a:off x="43084" y="1083082"/>
        <a:ext cx="8001470" cy="796405"/>
      </dsp:txXfrm>
    </dsp:sp>
    <dsp:sp modelId="{57C56266-F36F-4BB9-A875-A2AACDFC9A00}">
      <dsp:nvSpPr>
        <dsp:cNvPr id="0" name=""/>
        <dsp:cNvSpPr/>
      </dsp:nvSpPr>
      <dsp:spPr>
        <a:xfrm>
          <a:off x="0" y="1935818"/>
          <a:ext cx="8087638" cy="882573"/>
        </a:xfrm>
        <a:prstGeom prst="roundRect">
          <a:avLst/>
        </a:prstGeom>
        <a:blipFill rotWithShape="0">
          <a:blip xmlns:r="http://schemas.openxmlformats.org/officeDocument/2006/relationships" r:embed="rId1">
            <a:duotone>
              <a:schemeClr val="accent2">
                <a:hueOff val="-163191"/>
                <a:satOff val="-9432"/>
                <a:lumOff val="12941"/>
                <a:alphaOff val="0"/>
                <a:shade val="40000"/>
              </a:schemeClr>
              <a:schemeClr val="accent2">
                <a:hueOff val="-163191"/>
                <a:satOff val="-9432"/>
                <a:lumOff val="12941"/>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t>Market Value of collateral (observable)</a:t>
          </a:r>
        </a:p>
      </dsp:txBody>
      <dsp:txXfrm>
        <a:off x="43084" y="1978902"/>
        <a:ext cx="8001470" cy="79640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708253-3DD7-46D3-A843-CAAC456CB1D3}">
      <dsp:nvSpPr>
        <dsp:cNvPr id="0" name=""/>
        <dsp:cNvSpPr/>
      </dsp:nvSpPr>
      <dsp:spPr>
        <a:xfrm>
          <a:off x="0" y="26093"/>
          <a:ext cx="7901715" cy="603719"/>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rot lat="0" lon="0" rev="0"/>
          </a:camera>
          <a:lightRig rig="morning" dir="t">
            <a:rot lat="0" lon="0" rev="42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US" sz="2500" kern="1200" dirty="0" smtClean="0"/>
            <a:t>Volatility of the market value of the collateral;</a:t>
          </a:r>
          <a:endParaRPr lang="en-US" sz="2500" kern="1200" dirty="0"/>
        </a:p>
      </dsp:txBody>
      <dsp:txXfrm>
        <a:off x="29471" y="55564"/>
        <a:ext cx="7842773" cy="544777"/>
      </dsp:txXfrm>
    </dsp:sp>
    <dsp:sp modelId="{1249F96A-E440-47E0-823A-D4E3A7E313CE}">
      <dsp:nvSpPr>
        <dsp:cNvPr id="0" name=""/>
        <dsp:cNvSpPr/>
      </dsp:nvSpPr>
      <dsp:spPr>
        <a:xfrm>
          <a:off x="0" y="645720"/>
          <a:ext cx="7901715" cy="603719"/>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rot lat="0" lon="0" rev="0"/>
          </a:camera>
          <a:lightRig rig="morning" dir="t">
            <a:rot lat="0" lon="0" rev="42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en-US" sz="1200" kern="1200" dirty="0" smtClean="0"/>
            <a:t>Reliability and date of the appraisal or other valuation;</a:t>
          </a:r>
        </a:p>
      </dsp:txBody>
      <dsp:txXfrm>
        <a:off x="29471" y="675191"/>
        <a:ext cx="7842773" cy="544777"/>
      </dsp:txXfrm>
    </dsp:sp>
    <dsp:sp modelId="{F038496F-6A23-4FFC-AE74-2A356CB3C053}">
      <dsp:nvSpPr>
        <dsp:cNvPr id="0" name=""/>
        <dsp:cNvSpPr/>
      </dsp:nvSpPr>
      <dsp:spPr>
        <a:xfrm>
          <a:off x="0" y="1284000"/>
          <a:ext cx="7901715" cy="603719"/>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rot lat="0" lon="0" rev="0"/>
          </a:camera>
          <a:lightRig rig="morning" dir="t">
            <a:rot lat="0" lon="0" rev="42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en-US" sz="1200" kern="1200" dirty="0" smtClean="0"/>
            <a:t>Date of the inspection of the collateral;</a:t>
          </a:r>
        </a:p>
      </dsp:txBody>
      <dsp:txXfrm>
        <a:off x="29471" y="1313471"/>
        <a:ext cx="7842773" cy="544777"/>
      </dsp:txXfrm>
    </dsp:sp>
    <dsp:sp modelId="{BCAFB4E8-3AC1-4E64-9221-1E45699F0FA4}">
      <dsp:nvSpPr>
        <dsp:cNvPr id="0" name=""/>
        <dsp:cNvSpPr/>
      </dsp:nvSpPr>
      <dsp:spPr>
        <a:xfrm>
          <a:off x="0" y="1922280"/>
          <a:ext cx="7901715" cy="603719"/>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rot lat="0" lon="0" rev="0"/>
          </a:camera>
          <a:lightRig rig="morning" dir="t">
            <a:rot lat="0" lon="0" rev="42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en-US" sz="1200" kern="1200" dirty="0" smtClean="0"/>
            <a:t>Historical losses on similar loans;</a:t>
          </a:r>
        </a:p>
      </dsp:txBody>
      <dsp:txXfrm>
        <a:off x="29471" y="1951751"/>
        <a:ext cx="7842773" cy="544777"/>
      </dsp:txXfrm>
    </dsp:sp>
    <dsp:sp modelId="{49F51673-F0E8-45EF-91DC-388B7751CA00}">
      <dsp:nvSpPr>
        <dsp:cNvPr id="0" name=""/>
        <dsp:cNvSpPr/>
      </dsp:nvSpPr>
      <dsp:spPr>
        <a:xfrm>
          <a:off x="0" y="2560560"/>
          <a:ext cx="7901715" cy="603719"/>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rot lat="0" lon="0" rev="0"/>
          </a:camera>
          <a:lightRig rig="morning" dir="t">
            <a:rot lat="0" lon="0" rev="42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en-US" sz="1200" kern="1200" dirty="0" smtClean="0"/>
            <a:t>Confidence in the credit union’s lien or security position </a:t>
          </a:r>
        </a:p>
      </dsp:txBody>
      <dsp:txXfrm>
        <a:off x="29471" y="2590031"/>
        <a:ext cx="7842773" cy="544777"/>
      </dsp:txXfrm>
    </dsp:sp>
    <dsp:sp modelId="{34CCF437-975B-4A3E-8072-2344CC971D3F}">
      <dsp:nvSpPr>
        <dsp:cNvPr id="0" name=""/>
        <dsp:cNvSpPr/>
      </dsp:nvSpPr>
      <dsp:spPr>
        <a:xfrm>
          <a:off x="0" y="3198839"/>
          <a:ext cx="7901715" cy="603719"/>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rot lat="0" lon="0" rev="0"/>
          </a:camera>
          <a:lightRig rig="morning" dir="t">
            <a:rot lat="0" lon="0" rev="42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en-US" sz="1200" kern="1200" dirty="0" smtClean="0"/>
            <a:t>Other factors as appropriate for the loan type. </a:t>
          </a:r>
        </a:p>
      </dsp:txBody>
      <dsp:txXfrm>
        <a:off x="29471" y="3228310"/>
        <a:ext cx="7842773" cy="54477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1F612A-0ED7-456A-9297-D0E4CF729525}">
      <dsp:nvSpPr>
        <dsp:cNvPr id="0" name=""/>
        <dsp:cNvSpPr/>
      </dsp:nvSpPr>
      <dsp:spPr>
        <a:xfrm>
          <a:off x="0" y="37100"/>
          <a:ext cx="10598150" cy="2148120"/>
        </a:xfrm>
        <a:prstGeom prst="roundRect">
          <a:avLst/>
        </a:prstGeom>
        <a:blipFill rotWithShape="0">
          <a:blip xmlns:r="http://schemas.openxmlformats.org/officeDocument/2006/relationships" r:embed="rId1">
            <a:duotone>
              <a:schemeClr val="accent2">
                <a:hueOff val="0"/>
                <a:satOff val="0"/>
                <a:lumOff val="0"/>
                <a:alphaOff val="0"/>
                <a:shade val="40000"/>
              </a:schemeClr>
              <a:schemeClr val="accent2">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5740" tIns="205740" rIns="205740" bIns="205740" numCol="1" spcCol="1270" anchor="ctr" anchorCtr="0">
          <a:noAutofit/>
        </a:bodyPr>
        <a:lstStyle/>
        <a:p>
          <a:pPr lvl="0" algn="ctr" defTabSz="2400300" rtl="0">
            <a:lnSpc>
              <a:spcPct val="90000"/>
            </a:lnSpc>
            <a:spcBef>
              <a:spcPct val="0"/>
            </a:spcBef>
            <a:spcAft>
              <a:spcPct val="35000"/>
            </a:spcAft>
          </a:pPr>
          <a:r>
            <a:rPr lang="en-US" sz="5400" kern="1200" dirty="0" smtClean="0"/>
            <a:t>Debt settled at less than carrying value</a:t>
          </a:r>
          <a:endParaRPr lang="en-US" sz="5400" kern="1200" dirty="0"/>
        </a:p>
      </dsp:txBody>
      <dsp:txXfrm>
        <a:off x="104863" y="141963"/>
        <a:ext cx="10388424" cy="1938394"/>
      </dsp:txXfrm>
    </dsp:sp>
    <dsp:sp modelId="{10954533-E945-4AD5-9D6A-95D4A8D53A1A}">
      <dsp:nvSpPr>
        <dsp:cNvPr id="0" name=""/>
        <dsp:cNvSpPr/>
      </dsp:nvSpPr>
      <dsp:spPr>
        <a:xfrm>
          <a:off x="0" y="2340741"/>
          <a:ext cx="10598150" cy="2148120"/>
        </a:xfrm>
        <a:prstGeom prst="roundRect">
          <a:avLst/>
        </a:prstGeom>
        <a:blipFill rotWithShape="0">
          <a:blip xmlns:r="http://schemas.openxmlformats.org/officeDocument/2006/relationships" r:embed="rId1">
            <a:duotone>
              <a:schemeClr val="accent3">
                <a:hueOff val="0"/>
                <a:satOff val="0"/>
                <a:lumOff val="0"/>
                <a:alphaOff val="0"/>
                <a:shade val="40000"/>
              </a:schemeClr>
              <a:schemeClr val="accent3">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5740" tIns="205740" rIns="205740" bIns="205740" numCol="1" spcCol="1270" anchor="ctr" anchorCtr="0">
          <a:noAutofit/>
        </a:bodyPr>
        <a:lstStyle/>
        <a:p>
          <a:pPr lvl="0" algn="ctr" defTabSz="2400300" rtl="0">
            <a:lnSpc>
              <a:spcPct val="90000"/>
            </a:lnSpc>
            <a:spcBef>
              <a:spcPct val="0"/>
            </a:spcBef>
            <a:spcAft>
              <a:spcPct val="35000"/>
            </a:spcAft>
          </a:pPr>
          <a:r>
            <a:rPr lang="en-US" sz="5400" kern="1200" dirty="0" smtClean="0"/>
            <a:t>Modification of debt terms</a:t>
          </a:r>
          <a:endParaRPr lang="en-US" sz="5400" kern="1200" dirty="0"/>
        </a:p>
      </dsp:txBody>
      <dsp:txXfrm>
        <a:off x="104863" y="2445604"/>
        <a:ext cx="10388424" cy="193839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861DF1-CE4F-4988-9D8B-CE1B0873409C}">
      <dsp:nvSpPr>
        <dsp:cNvPr id="0" name=""/>
        <dsp:cNvSpPr/>
      </dsp:nvSpPr>
      <dsp:spPr>
        <a:xfrm>
          <a:off x="0" y="250580"/>
          <a:ext cx="10598150" cy="1216800"/>
        </a:xfrm>
        <a:prstGeom prst="roundRect">
          <a:avLst/>
        </a:prstGeom>
        <a:solidFill>
          <a:schemeClr val="accent3">
            <a:hueOff val="0"/>
            <a:satOff val="0"/>
            <a:lumOff val="0"/>
            <a:alphaOff val="0"/>
          </a:schemeClr>
        </a:solidFill>
        <a:ln>
          <a:noFill/>
        </a:ln>
        <a:effectLst>
          <a:outerShdw blurRad="95000" rotWithShape="0">
            <a:srgbClr val="000000">
              <a:alpha val="50000"/>
            </a:srgbClr>
          </a:outerShdw>
          <a:softEdge rad="12700"/>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kern="1200" dirty="0" smtClean="0"/>
            <a:t>Fair value of the property received equals at least the credit union’s recorded investment in the loan</a:t>
          </a:r>
          <a:endParaRPr lang="en-US" sz="2800" kern="1200" dirty="0"/>
        </a:p>
      </dsp:txBody>
      <dsp:txXfrm>
        <a:off x="59399" y="309979"/>
        <a:ext cx="10479352" cy="1098002"/>
      </dsp:txXfrm>
    </dsp:sp>
    <dsp:sp modelId="{99EC3EB5-58A9-4946-870C-8786DC2E3300}">
      <dsp:nvSpPr>
        <dsp:cNvPr id="0" name=""/>
        <dsp:cNvSpPr/>
      </dsp:nvSpPr>
      <dsp:spPr>
        <a:xfrm>
          <a:off x="0" y="1654581"/>
          <a:ext cx="10598150" cy="1216800"/>
        </a:xfrm>
        <a:prstGeom prst="roundRect">
          <a:avLst/>
        </a:prstGeom>
        <a:solidFill>
          <a:schemeClr val="accent3">
            <a:hueOff val="526439"/>
            <a:satOff val="7689"/>
            <a:lumOff val="-490"/>
            <a:alphaOff val="0"/>
          </a:schemeClr>
        </a:solidFill>
        <a:ln>
          <a:noFill/>
        </a:ln>
        <a:effectLst>
          <a:outerShdw blurRad="95000" rotWithShape="0">
            <a:srgbClr val="000000">
              <a:alpha val="50000"/>
            </a:srgbClr>
          </a:outerShdw>
          <a:softEdge rad="12700"/>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kern="1200" dirty="0" smtClean="0"/>
            <a:t>Interest rate reduction based on competition</a:t>
          </a:r>
          <a:endParaRPr lang="en-US" sz="2800" kern="1200" dirty="0"/>
        </a:p>
      </dsp:txBody>
      <dsp:txXfrm>
        <a:off x="59399" y="1713980"/>
        <a:ext cx="10479352" cy="1098002"/>
      </dsp:txXfrm>
    </dsp:sp>
    <dsp:sp modelId="{B692A850-AFA8-4BEE-B4E0-BD650F2D1A28}">
      <dsp:nvSpPr>
        <dsp:cNvPr id="0" name=""/>
        <dsp:cNvSpPr/>
      </dsp:nvSpPr>
      <dsp:spPr>
        <a:xfrm>
          <a:off x="0" y="3058581"/>
          <a:ext cx="10598150" cy="1216800"/>
        </a:xfrm>
        <a:prstGeom prst="roundRect">
          <a:avLst/>
        </a:prstGeom>
        <a:solidFill>
          <a:schemeClr val="accent3">
            <a:hueOff val="1052878"/>
            <a:satOff val="15378"/>
            <a:lumOff val="-980"/>
            <a:alphaOff val="0"/>
          </a:schemeClr>
        </a:solidFill>
        <a:ln>
          <a:noFill/>
        </a:ln>
        <a:effectLst>
          <a:outerShdw blurRad="95000" rotWithShape="0">
            <a:srgbClr val="000000">
              <a:alpha val="50000"/>
            </a:srgbClr>
          </a:outerShdw>
          <a:softEdge rad="12700"/>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kern="1200" dirty="0" smtClean="0"/>
            <a:t>Short term extension</a:t>
          </a:r>
          <a:endParaRPr lang="en-US" sz="2800" kern="1200" dirty="0"/>
        </a:p>
      </dsp:txBody>
      <dsp:txXfrm>
        <a:off x="59399" y="3117980"/>
        <a:ext cx="10479352" cy="109800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C58CFD-FF1B-4844-9A8F-84228F1ADB15}">
      <dsp:nvSpPr>
        <dsp:cNvPr id="0" name=""/>
        <dsp:cNvSpPr/>
      </dsp:nvSpPr>
      <dsp:spPr>
        <a:xfrm>
          <a:off x="0" y="67815"/>
          <a:ext cx="10039826" cy="1007370"/>
        </a:xfrm>
        <a:prstGeom prst="roundRect">
          <a:avLst/>
        </a:prstGeom>
        <a:blipFill rotWithShape="0">
          <a:blip xmlns:r="http://schemas.openxmlformats.org/officeDocument/2006/relationships" r:embed="rId1">
            <a:duotone>
              <a:schemeClr val="accent5">
                <a:hueOff val="0"/>
                <a:satOff val="0"/>
                <a:lumOff val="0"/>
                <a:alphaOff val="0"/>
                <a:shade val="40000"/>
              </a:schemeClr>
              <a:schemeClr val="accent5">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0020" tIns="160020" rIns="160020" bIns="160020" numCol="1" spcCol="1270" anchor="ctr" anchorCtr="0">
          <a:noAutofit/>
        </a:bodyPr>
        <a:lstStyle/>
        <a:p>
          <a:pPr lvl="0" algn="l" defTabSz="1866900" rtl="0">
            <a:lnSpc>
              <a:spcPct val="90000"/>
            </a:lnSpc>
            <a:spcBef>
              <a:spcPct val="0"/>
            </a:spcBef>
            <a:spcAft>
              <a:spcPct val="35000"/>
            </a:spcAft>
          </a:pPr>
          <a:r>
            <a:rPr lang="en-US" sz="4200" kern="1200" baseline="0" dirty="0" smtClean="0"/>
            <a:t>FAS 114 – Individual Impairment Example</a:t>
          </a:r>
          <a:endParaRPr lang="en-US" sz="4200" kern="1200" baseline="0" dirty="0"/>
        </a:p>
      </dsp:txBody>
      <dsp:txXfrm>
        <a:off x="49176" y="116991"/>
        <a:ext cx="9941474" cy="90901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EA5B7D-3CCF-4F2F-A79C-97B143354EAE}">
      <dsp:nvSpPr>
        <dsp:cNvPr id="0" name=""/>
        <dsp:cNvSpPr/>
      </dsp:nvSpPr>
      <dsp:spPr>
        <a:xfrm>
          <a:off x="4803" y="1067253"/>
          <a:ext cx="4912531" cy="360000"/>
        </a:xfrm>
        <a:prstGeom prst="rect">
          <a:avLst/>
        </a:prstGeom>
        <a:solidFill>
          <a:srgbClr val="FFFF00"/>
        </a:solidFill>
        <a:ln>
          <a:noFill/>
        </a:ln>
        <a:effectLst>
          <a:outerShdw blurRad="95000" rotWithShape="0">
            <a:srgbClr val="000000">
              <a:alpha val="50000"/>
            </a:srgbClr>
          </a:outerShdw>
          <a:softEdge rad="1270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9656A58-D23A-43D5-B6BB-DBF8621DADA7}">
      <dsp:nvSpPr>
        <dsp:cNvPr id="0" name=""/>
        <dsp:cNvSpPr/>
      </dsp:nvSpPr>
      <dsp:spPr>
        <a:xfrm flipH="1">
          <a:off x="403620" y="305506"/>
          <a:ext cx="4117242" cy="989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548640" rIns="0" bIns="548640" numCol="1" spcCol="1270" anchor="ctr" anchorCtr="0">
          <a:noAutofit/>
        </a:bodyPr>
        <a:lstStyle/>
        <a:p>
          <a:pPr lvl="0" algn="ctr" defTabSz="2400300" rtl="0">
            <a:lnSpc>
              <a:spcPct val="90000"/>
            </a:lnSpc>
            <a:spcBef>
              <a:spcPct val="0"/>
            </a:spcBef>
            <a:spcAft>
              <a:spcPct val="35000"/>
            </a:spcAft>
          </a:pPr>
          <a:r>
            <a:rPr lang="en-US" sz="5400" kern="1200" dirty="0" smtClean="0">
              <a:solidFill>
                <a:schemeClr val="tx1"/>
              </a:solidFill>
            </a:rPr>
            <a:t>You Call It!</a:t>
          </a:r>
          <a:endParaRPr lang="en-US" sz="5400" kern="1200" dirty="0">
            <a:solidFill>
              <a:schemeClr val="tx1"/>
            </a:solidFill>
          </a:endParaRPr>
        </a:p>
      </dsp:txBody>
      <dsp:txXfrm>
        <a:off x="403620" y="305506"/>
        <a:ext cx="4117242" cy="98918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A7338B-8843-42E1-A717-D2B773F1E18B}">
      <dsp:nvSpPr>
        <dsp:cNvPr id="0" name=""/>
        <dsp:cNvSpPr/>
      </dsp:nvSpPr>
      <dsp:spPr>
        <a:xfrm>
          <a:off x="0" y="2227"/>
          <a:ext cx="8300254" cy="1367144"/>
        </a:xfrm>
        <a:prstGeom prst="roundRect">
          <a:avLst/>
        </a:prstGeom>
        <a:blipFill rotWithShape="0">
          <a:blip xmlns:r="http://schemas.openxmlformats.org/officeDocument/2006/relationships" r:embed="rId1">
            <a:duotone>
              <a:schemeClr val="dk2">
                <a:hueOff val="0"/>
                <a:satOff val="0"/>
                <a:lumOff val="0"/>
                <a:alphaOff val="0"/>
                <a:shade val="40000"/>
              </a:schemeClr>
              <a:schemeClr val="dk2">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17170" tIns="217170" rIns="217170" bIns="217170" numCol="1" spcCol="1270" anchor="ctr" anchorCtr="0">
          <a:noAutofit/>
        </a:bodyPr>
        <a:lstStyle/>
        <a:p>
          <a:pPr lvl="0" algn="ctr" defTabSz="2533650" rtl="0">
            <a:lnSpc>
              <a:spcPct val="90000"/>
            </a:lnSpc>
            <a:spcBef>
              <a:spcPct val="0"/>
            </a:spcBef>
            <a:spcAft>
              <a:spcPct val="35000"/>
            </a:spcAft>
          </a:pPr>
          <a:r>
            <a:rPr lang="en-US" sz="5700" kern="1200" dirty="0" smtClean="0"/>
            <a:t>Is it or Isn’t it a TDR?</a:t>
          </a:r>
          <a:endParaRPr lang="en-US" sz="5700" kern="1200" dirty="0"/>
        </a:p>
      </dsp:txBody>
      <dsp:txXfrm>
        <a:off x="66738" y="68965"/>
        <a:ext cx="8166778" cy="1233668"/>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93A060-617C-4572-8765-ECC5D087D3BB}">
      <dsp:nvSpPr>
        <dsp:cNvPr id="0" name=""/>
        <dsp:cNvSpPr/>
      </dsp:nvSpPr>
      <dsp:spPr>
        <a:xfrm>
          <a:off x="0" y="2227"/>
          <a:ext cx="8300254" cy="1367144"/>
        </a:xfrm>
        <a:prstGeom prst="roundRect">
          <a:avLst/>
        </a:prstGeom>
        <a:blipFill rotWithShape="0">
          <a:blip xmlns:r="http://schemas.openxmlformats.org/officeDocument/2006/relationships" r:embed="rId1">
            <a:duotone>
              <a:schemeClr val="accent3">
                <a:hueOff val="0"/>
                <a:satOff val="0"/>
                <a:lumOff val="0"/>
                <a:alphaOff val="0"/>
                <a:shade val="40000"/>
              </a:schemeClr>
              <a:schemeClr val="accent3">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7170" tIns="217170" rIns="217170" bIns="217170" numCol="1" spcCol="1270" anchor="ctr" anchorCtr="0">
          <a:noAutofit/>
        </a:bodyPr>
        <a:lstStyle/>
        <a:p>
          <a:pPr lvl="0" algn="ctr" defTabSz="2533650" rtl="0">
            <a:lnSpc>
              <a:spcPct val="90000"/>
            </a:lnSpc>
            <a:spcBef>
              <a:spcPct val="0"/>
            </a:spcBef>
            <a:spcAft>
              <a:spcPct val="35000"/>
            </a:spcAft>
          </a:pPr>
          <a:r>
            <a:rPr lang="en-US" sz="5700" kern="1200" dirty="0" smtClean="0"/>
            <a:t>Is it or Isn’t it a TDR?</a:t>
          </a:r>
          <a:endParaRPr lang="en-US" sz="5700" kern="1200" dirty="0"/>
        </a:p>
      </dsp:txBody>
      <dsp:txXfrm>
        <a:off x="66738" y="68965"/>
        <a:ext cx="8166778" cy="123366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E56C34-6DE2-4D07-815C-546B9308F172}">
      <dsp:nvSpPr>
        <dsp:cNvPr id="0" name=""/>
        <dsp:cNvSpPr/>
      </dsp:nvSpPr>
      <dsp:spPr>
        <a:xfrm>
          <a:off x="0" y="2227"/>
          <a:ext cx="8300254" cy="1367144"/>
        </a:xfrm>
        <a:prstGeom prst="roundRect">
          <a:avLst/>
        </a:prstGeom>
        <a:blipFill rotWithShape="0">
          <a:blip xmlns:r="http://schemas.openxmlformats.org/officeDocument/2006/relationships" r:embed="rId1">
            <a:duotone>
              <a:schemeClr val="lt1">
                <a:hueOff val="0"/>
                <a:satOff val="0"/>
                <a:lumOff val="0"/>
                <a:alphaOff val="0"/>
                <a:shade val="40000"/>
              </a:schemeClr>
              <a:schemeClr val="lt1">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17170" tIns="217170" rIns="217170" bIns="217170" numCol="1" spcCol="1270" anchor="ctr" anchorCtr="0">
          <a:noAutofit/>
        </a:bodyPr>
        <a:lstStyle/>
        <a:p>
          <a:pPr lvl="0" algn="ctr" defTabSz="2533650" rtl="0">
            <a:lnSpc>
              <a:spcPct val="90000"/>
            </a:lnSpc>
            <a:spcBef>
              <a:spcPct val="0"/>
            </a:spcBef>
            <a:spcAft>
              <a:spcPct val="35000"/>
            </a:spcAft>
          </a:pPr>
          <a:r>
            <a:rPr lang="en-US" sz="5700" kern="1200" dirty="0" smtClean="0"/>
            <a:t>Is it or Isn’t it a TDR?</a:t>
          </a:r>
          <a:endParaRPr lang="en-US" sz="5700" kern="1200" dirty="0"/>
        </a:p>
      </dsp:txBody>
      <dsp:txXfrm>
        <a:off x="66738" y="68965"/>
        <a:ext cx="8166778" cy="1233668"/>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6D06CA-6DFA-4A18-9954-E4ED548110A1}">
      <dsp:nvSpPr>
        <dsp:cNvPr id="0" name=""/>
        <dsp:cNvSpPr/>
      </dsp:nvSpPr>
      <dsp:spPr>
        <a:xfrm>
          <a:off x="0" y="2227"/>
          <a:ext cx="8300254" cy="1367144"/>
        </a:xfrm>
        <a:prstGeom prst="roundRect">
          <a:avLst/>
        </a:prstGeom>
        <a:solidFill>
          <a:schemeClr val="accent3">
            <a:shade val="80000"/>
            <a:hueOff val="0"/>
            <a:satOff val="0"/>
            <a:lumOff val="0"/>
            <a:alphaOff val="0"/>
          </a:schemeClr>
        </a:solidFill>
        <a:ln>
          <a:noFill/>
        </a:ln>
        <a:effectLst>
          <a:outerShdw blurRad="95000" rotWithShape="0">
            <a:srgbClr val="000000">
              <a:alpha val="50000"/>
            </a:srgbClr>
          </a:outerShdw>
          <a:softEdge rad="12700"/>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217170" tIns="217170" rIns="217170" bIns="217170" numCol="1" spcCol="1270" anchor="ctr" anchorCtr="0">
          <a:noAutofit/>
        </a:bodyPr>
        <a:lstStyle/>
        <a:p>
          <a:pPr lvl="0" algn="ctr" defTabSz="2533650" rtl="0">
            <a:lnSpc>
              <a:spcPct val="90000"/>
            </a:lnSpc>
            <a:spcBef>
              <a:spcPct val="0"/>
            </a:spcBef>
            <a:spcAft>
              <a:spcPct val="35000"/>
            </a:spcAft>
          </a:pPr>
          <a:r>
            <a:rPr lang="en-US" sz="5700" kern="1200" dirty="0" smtClean="0"/>
            <a:t>Is it or Isn’t it a TDR?</a:t>
          </a:r>
          <a:endParaRPr lang="en-US" sz="5700" kern="1200" dirty="0"/>
        </a:p>
      </dsp:txBody>
      <dsp:txXfrm>
        <a:off x="66738" y="68965"/>
        <a:ext cx="8166778" cy="1233668"/>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725F36-D794-4554-8F39-128492A9B2D3}">
      <dsp:nvSpPr>
        <dsp:cNvPr id="0" name=""/>
        <dsp:cNvSpPr/>
      </dsp:nvSpPr>
      <dsp:spPr>
        <a:xfrm>
          <a:off x="0" y="33032"/>
          <a:ext cx="9110213" cy="1271205"/>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b="1" kern="1200" dirty="0" smtClean="0"/>
            <a:t>TDRs must be assessed under FAS 114.</a:t>
          </a:r>
          <a:endParaRPr lang="en-US" sz="3200" kern="1200" dirty="0"/>
        </a:p>
      </dsp:txBody>
      <dsp:txXfrm>
        <a:off x="62055" y="95087"/>
        <a:ext cx="8986103" cy="1147095"/>
      </dsp:txXfrm>
    </dsp:sp>
    <dsp:sp modelId="{9255AC34-630A-4E91-8A64-1C41BD9F99DE}">
      <dsp:nvSpPr>
        <dsp:cNvPr id="0" name=""/>
        <dsp:cNvSpPr/>
      </dsp:nvSpPr>
      <dsp:spPr>
        <a:xfrm>
          <a:off x="0" y="1396397"/>
          <a:ext cx="9110213" cy="1271205"/>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b="1" kern="1200" dirty="0" smtClean="0"/>
            <a:t>Reminder!!! – an impaired loan under an FAS 114 analysis is not included in the FAS 5 analysis.  </a:t>
          </a:r>
        </a:p>
      </dsp:txBody>
      <dsp:txXfrm>
        <a:off x="62055" y="1458452"/>
        <a:ext cx="8986103" cy="1147095"/>
      </dsp:txXfrm>
    </dsp:sp>
    <dsp:sp modelId="{41A2358B-5897-4A7D-9FAE-34A36587CB88}">
      <dsp:nvSpPr>
        <dsp:cNvPr id="0" name=""/>
        <dsp:cNvSpPr/>
      </dsp:nvSpPr>
      <dsp:spPr>
        <a:xfrm>
          <a:off x="0" y="2759762"/>
          <a:ext cx="9110213" cy="1271205"/>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b="1" kern="1200" dirty="0" smtClean="0"/>
            <a:t>Document the analysis and don’t double count.</a:t>
          </a:r>
          <a:endParaRPr lang="en-US" sz="3200" kern="1200" dirty="0" smtClean="0"/>
        </a:p>
      </dsp:txBody>
      <dsp:txXfrm>
        <a:off x="62055" y="2821817"/>
        <a:ext cx="8986103" cy="1147095"/>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9944CC-E70B-4A43-BB81-F6ECB95CA3AB}">
      <dsp:nvSpPr>
        <dsp:cNvPr id="0" name=""/>
        <dsp:cNvSpPr/>
      </dsp:nvSpPr>
      <dsp:spPr>
        <a:xfrm>
          <a:off x="0" y="666740"/>
          <a:ext cx="1804008" cy="1082405"/>
        </a:xfrm>
        <a:prstGeom prst="roundRect">
          <a:avLst>
            <a:gd name="adj" fmla="val 10000"/>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Pooling/Historical Factor</a:t>
          </a:r>
        </a:p>
        <a:p>
          <a:pPr lvl="0" algn="ctr" defTabSz="800100">
            <a:lnSpc>
              <a:spcPct val="90000"/>
            </a:lnSpc>
            <a:spcBef>
              <a:spcPct val="0"/>
            </a:spcBef>
            <a:spcAft>
              <a:spcPct val="35000"/>
            </a:spcAft>
          </a:pPr>
          <a:r>
            <a:rPr lang="en-US" sz="1800" kern="1200" dirty="0" smtClean="0"/>
            <a:t>(FAS 5)</a:t>
          </a:r>
          <a:endParaRPr lang="en-US" sz="1800" kern="1200" dirty="0"/>
        </a:p>
      </dsp:txBody>
      <dsp:txXfrm>
        <a:off x="31703" y="698443"/>
        <a:ext cx="1740602" cy="1018999"/>
      </dsp:txXfrm>
    </dsp:sp>
    <dsp:sp modelId="{ABBBFA4C-2037-4436-A286-A0B7762A1AF8}">
      <dsp:nvSpPr>
        <dsp:cNvPr id="0" name=""/>
        <dsp:cNvSpPr/>
      </dsp:nvSpPr>
      <dsp:spPr>
        <a:xfrm rot="15297">
          <a:off x="1985439" y="989922"/>
          <a:ext cx="384640" cy="447394"/>
        </a:xfrm>
        <a:prstGeom prst="mathPlus">
          <a:avLst/>
        </a:prstGeom>
        <a:blipFill rotWithShape="0">
          <a:blip xmlns:r="http://schemas.openxmlformats.org/officeDocument/2006/relationships" r:embed="rId1">
            <a:duotone>
              <a:schemeClr val="accent1">
                <a:tint val="60000"/>
                <a:hueOff val="0"/>
                <a:satOff val="0"/>
                <a:lumOff val="0"/>
                <a:alphaOff val="0"/>
                <a:shade val="40000"/>
              </a:schemeClr>
              <a:schemeClr val="accent1">
                <a:tint val="60000"/>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a:off x="1985440" y="1079144"/>
        <a:ext cx="269248" cy="268436"/>
      </dsp:txXfrm>
    </dsp:sp>
    <dsp:sp modelId="{B0A8BEEB-B5E0-48DD-8E9D-39BE2FFC2DC9}">
      <dsp:nvSpPr>
        <dsp:cNvPr id="0" name=""/>
        <dsp:cNvSpPr/>
      </dsp:nvSpPr>
      <dsp:spPr>
        <a:xfrm>
          <a:off x="2529738" y="677997"/>
          <a:ext cx="1804008" cy="1082405"/>
        </a:xfrm>
        <a:prstGeom prst="roundRect">
          <a:avLst>
            <a:gd name="adj" fmla="val 10000"/>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External Factors</a:t>
          </a:r>
        </a:p>
        <a:p>
          <a:pPr lvl="0" algn="ctr" defTabSz="800100">
            <a:lnSpc>
              <a:spcPct val="90000"/>
            </a:lnSpc>
            <a:spcBef>
              <a:spcPct val="0"/>
            </a:spcBef>
            <a:spcAft>
              <a:spcPct val="35000"/>
            </a:spcAft>
          </a:pPr>
          <a:r>
            <a:rPr lang="en-US" sz="1800" kern="1200" dirty="0" smtClean="0"/>
            <a:t>(FAS 5)</a:t>
          </a:r>
          <a:endParaRPr lang="en-US" sz="1800" kern="1200" dirty="0"/>
        </a:p>
      </dsp:txBody>
      <dsp:txXfrm>
        <a:off x="2561441" y="709700"/>
        <a:ext cx="1740602" cy="1018999"/>
      </dsp:txXfrm>
    </dsp:sp>
    <dsp:sp modelId="{5BC0806D-085C-41D6-9505-FFDF9D73AD7B}">
      <dsp:nvSpPr>
        <dsp:cNvPr id="0" name=""/>
        <dsp:cNvSpPr/>
      </dsp:nvSpPr>
      <dsp:spPr>
        <a:xfrm>
          <a:off x="4514147" y="995502"/>
          <a:ext cx="382449" cy="447394"/>
        </a:xfrm>
        <a:prstGeom prst="mathPlus">
          <a:avLst/>
        </a:prstGeom>
        <a:blipFill rotWithShape="0">
          <a:blip xmlns:r="http://schemas.openxmlformats.org/officeDocument/2006/relationships" r:embed="rId1">
            <a:duotone>
              <a:schemeClr val="accent1">
                <a:tint val="60000"/>
                <a:hueOff val="0"/>
                <a:satOff val="0"/>
                <a:lumOff val="0"/>
                <a:alphaOff val="0"/>
                <a:shade val="40000"/>
              </a:schemeClr>
              <a:schemeClr val="accent1">
                <a:tint val="60000"/>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a:off x="4514147" y="1084981"/>
        <a:ext cx="267714" cy="268436"/>
      </dsp:txXfrm>
    </dsp:sp>
    <dsp:sp modelId="{7031E584-5E46-49C2-9625-B10FFD67C6BD}">
      <dsp:nvSpPr>
        <dsp:cNvPr id="0" name=""/>
        <dsp:cNvSpPr/>
      </dsp:nvSpPr>
      <dsp:spPr>
        <a:xfrm>
          <a:off x="5055350" y="677997"/>
          <a:ext cx="1804008" cy="1082405"/>
        </a:xfrm>
        <a:prstGeom prst="roundRect">
          <a:avLst>
            <a:gd name="adj" fmla="val 10000"/>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Individual Impairment</a:t>
          </a:r>
        </a:p>
        <a:p>
          <a:pPr lvl="0" algn="ctr" defTabSz="800100">
            <a:lnSpc>
              <a:spcPct val="90000"/>
            </a:lnSpc>
            <a:spcBef>
              <a:spcPct val="0"/>
            </a:spcBef>
            <a:spcAft>
              <a:spcPct val="35000"/>
            </a:spcAft>
          </a:pPr>
          <a:r>
            <a:rPr lang="en-US" sz="1800" kern="1200" dirty="0" smtClean="0"/>
            <a:t>(FAS 114)</a:t>
          </a:r>
          <a:endParaRPr lang="en-US" sz="1800" kern="1200" dirty="0"/>
        </a:p>
      </dsp:txBody>
      <dsp:txXfrm>
        <a:off x="5087053" y="709700"/>
        <a:ext cx="1740602" cy="1018999"/>
      </dsp:txXfrm>
    </dsp:sp>
    <dsp:sp modelId="{319159F6-8FD1-41AC-AD57-772BBE5C2847}">
      <dsp:nvSpPr>
        <dsp:cNvPr id="0" name=""/>
        <dsp:cNvSpPr/>
      </dsp:nvSpPr>
      <dsp:spPr>
        <a:xfrm>
          <a:off x="7039759" y="995502"/>
          <a:ext cx="382449" cy="447394"/>
        </a:xfrm>
        <a:prstGeom prst="mathEqual">
          <a:avLst/>
        </a:prstGeom>
        <a:blipFill rotWithShape="0">
          <a:blip xmlns:r="http://schemas.openxmlformats.org/officeDocument/2006/relationships" r:embed="rId1">
            <a:duotone>
              <a:schemeClr val="accent1">
                <a:tint val="60000"/>
                <a:hueOff val="0"/>
                <a:satOff val="0"/>
                <a:lumOff val="0"/>
                <a:alphaOff val="0"/>
                <a:shade val="40000"/>
              </a:schemeClr>
              <a:schemeClr val="accent1">
                <a:tint val="60000"/>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a:off x="7039759" y="1084981"/>
        <a:ext cx="267714" cy="268436"/>
      </dsp:txXfrm>
    </dsp:sp>
    <dsp:sp modelId="{DC7519B8-0B11-448B-B997-A6CB0BD97863}">
      <dsp:nvSpPr>
        <dsp:cNvPr id="0" name=""/>
        <dsp:cNvSpPr/>
      </dsp:nvSpPr>
      <dsp:spPr>
        <a:xfrm>
          <a:off x="7580962" y="677997"/>
          <a:ext cx="1804008" cy="1082405"/>
        </a:xfrm>
        <a:prstGeom prst="roundRect">
          <a:avLst>
            <a:gd name="adj" fmla="val 10000"/>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Required Allowance</a:t>
          </a:r>
          <a:endParaRPr lang="en-US" sz="1800" kern="1200" dirty="0"/>
        </a:p>
      </dsp:txBody>
      <dsp:txXfrm>
        <a:off x="7612665" y="709700"/>
        <a:ext cx="1740602" cy="1018999"/>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319A23-9398-41A9-BB76-67C65DDE2B84}">
      <dsp:nvSpPr>
        <dsp:cNvPr id="0" name=""/>
        <dsp:cNvSpPr/>
      </dsp:nvSpPr>
      <dsp:spPr>
        <a:xfrm>
          <a:off x="0" y="11102"/>
          <a:ext cx="10039826" cy="1233179"/>
        </a:xfrm>
        <a:prstGeom prst="roundRect">
          <a:avLst/>
        </a:prstGeom>
        <a:blipFill>
          <a:blip xmlns:r="http://schemas.openxmlformats.org/officeDocument/2006/relationships" r:embed="rId1">
            <a:duotone>
              <a:schemeClr val="accent3">
                <a:shade val="63000"/>
                <a:tint val="82000"/>
              </a:schemeClr>
              <a:schemeClr val="accent3">
                <a:tint val="10000"/>
                <a:satMod val="400000"/>
              </a:schemeClr>
            </a:duotone>
          </a:blip>
          <a:tile tx="0" ty="0" sx="40000" sy="40000" flip="none" algn="tl"/>
        </a:blipFill>
        <a:ln w="12700" cap="flat" cmpd="sng" algn="ctr">
          <a:solidFill>
            <a:schemeClr val="accent3"/>
          </a:solidFill>
          <a:prstDash val="solid"/>
        </a:ln>
        <a:effectLst>
          <a:outerShdw blurRad="95000" rotWithShape="0">
            <a:srgbClr val="000000">
              <a:alpha val="50000"/>
            </a:srgbClr>
          </a:outerShdw>
          <a:softEdge rad="12700"/>
        </a:effectLst>
      </dsp:spPr>
      <dsp:style>
        <a:lnRef idx="1">
          <a:schemeClr val="accent3"/>
        </a:lnRef>
        <a:fillRef idx="2">
          <a:schemeClr val="accent3"/>
        </a:fillRef>
        <a:effectRef idx="1">
          <a:schemeClr val="accent3"/>
        </a:effectRef>
        <a:fontRef idx="minor">
          <a:schemeClr val="dk1"/>
        </a:fontRef>
      </dsp:style>
      <dsp:txBody>
        <a:bodyPr spcFirstLastPara="0" vert="horz" wrap="square" lIns="118110" tIns="118110" rIns="118110" bIns="118110" numCol="1" spcCol="1270" anchor="ctr" anchorCtr="0">
          <a:noAutofit/>
        </a:bodyPr>
        <a:lstStyle/>
        <a:p>
          <a:pPr lvl="0" algn="l" defTabSz="1377950">
            <a:lnSpc>
              <a:spcPct val="90000"/>
            </a:lnSpc>
            <a:spcBef>
              <a:spcPct val="0"/>
            </a:spcBef>
            <a:spcAft>
              <a:spcPct val="35000"/>
            </a:spcAft>
          </a:pPr>
          <a:r>
            <a:rPr lang="en-US" sz="3100" kern="1200" dirty="0" smtClean="0"/>
            <a:t>If summary report shows ALLL is </a:t>
          </a:r>
          <a:r>
            <a:rPr lang="en-US" sz="3100" i="0" u="sng" kern="1200" dirty="0" smtClean="0"/>
            <a:t>underfunded </a:t>
          </a:r>
          <a:r>
            <a:rPr lang="en-US" sz="3100" kern="1200" dirty="0" smtClean="0"/>
            <a:t>increase the balance to the appropriate amount by:</a:t>
          </a:r>
          <a:endParaRPr lang="en-US" sz="3100" kern="1200" dirty="0"/>
        </a:p>
      </dsp:txBody>
      <dsp:txXfrm>
        <a:off x="60199" y="71301"/>
        <a:ext cx="9919428" cy="1112781"/>
      </dsp:txXfrm>
    </dsp:sp>
    <dsp:sp modelId="{D40A4AE9-BB37-41A9-95F3-9B5E07493049}">
      <dsp:nvSpPr>
        <dsp:cNvPr id="0" name=""/>
        <dsp:cNvSpPr/>
      </dsp:nvSpPr>
      <dsp:spPr>
        <a:xfrm>
          <a:off x="0" y="1244282"/>
          <a:ext cx="10039826" cy="12192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8765"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dirty="0" smtClean="0"/>
            <a:t>  Debit – Provision for Loan and Lease Losses </a:t>
          </a:r>
          <a:r>
            <a:rPr lang="en-US" sz="2400" b="1" kern="1200" dirty="0" smtClean="0"/>
            <a:t>EXPENSE</a:t>
          </a:r>
          <a:endParaRPr lang="en-US" sz="2400" kern="1200" dirty="0" smtClean="0"/>
        </a:p>
        <a:p>
          <a:pPr marL="457200" lvl="2" indent="-228600" algn="l" defTabSz="1066800">
            <a:lnSpc>
              <a:spcPct val="90000"/>
            </a:lnSpc>
            <a:spcBef>
              <a:spcPct val="0"/>
            </a:spcBef>
            <a:spcAft>
              <a:spcPct val="20000"/>
            </a:spcAft>
            <a:buChar char="••"/>
          </a:pPr>
          <a:r>
            <a:rPr lang="en-US" sz="2400" kern="1200" dirty="0" smtClean="0"/>
            <a:t>   Credit – Allowance for Loan and Lease Losses </a:t>
          </a:r>
        </a:p>
        <a:p>
          <a:pPr marL="457200" lvl="2" indent="-228600" algn="l" defTabSz="1066800">
            <a:lnSpc>
              <a:spcPct val="90000"/>
            </a:lnSpc>
            <a:spcBef>
              <a:spcPct val="0"/>
            </a:spcBef>
            <a:spcAft>
              <a:spcPct val="20000"/>
            </a:spcAft>
            <a:buChar char="••"/>
          </a:pPr>
          <a:endParaRPr lang="en-US" sz="2400" kern="1200" dirty="0" smtClean="0"/>
        </a:p>
      </dsp:txBody>
      <dsp:txXfrm>
        <a:off x="0" y="1244282"/>
        <a:ext cx="10039826" cy="1219230"/>
      </dsp:txXfrm>
    </dsp:sp>
    <dsp:sp modelId="{A305885B-820A-4EF0-83DE-AAC6D9D4245E}">
      <dsp:nvSpPr>
        <dsp:cNvPr id="0" name=""/>
        <dsp:cNvSpPr/>
      </dsp:nvSpPr>
      <dsp:spPr>
        <a:xfrm>
          <a:off x="0" y="2463512"/>
          <a:ext cx="10039826" cy="1233179"/>
        </a:xfrm>
        <a:prstGeom prst="roundRect">
          <a:avLst/>
        </a:prstGeom>
        <a:blipFill>
          <a:blip xmlns:r="http://schemas.openxmlformats.org/officeDocument/2006/relationships" r:embed="rId1">
            <a:duotone>
              <a:schemeClr val="accent1">
                <a:shade val="63000"/>
                <a:tint val="82000"/>
              </a:schemeClr>
              <a:schemeClr val="accent1">
                <a:tint val="10000"/>
                <a:satMod val="400000"/>
              </a:schemeClr>
            </a:duotone>
          </a:blip>
          <a:tile tx="0" ty="0" sx="40000" sy="40000" flip="none" algn="tl"/>
        </a:blipFill>
        <a:ln w="12700" cap="flat" cmpd="sng" algn="ctr">
          <a:solidFill>
            <a:schemeClr val="accent1"/>
          </a:solidFill>
          <a:prstDash val="solid"/>
        </a:ln>
        <a:effectLst>
          <a:outerShdw blurRad="95000" rotWithShape="0">
            <a:srgbClr val="000000">
              <a:alpha val="50000"/>
            </a:srgbClr>
          </a:outerShdw>
          <a:softEdge rad="12700"/>
        </a:effectLst>
      </dsp:spPr>
      <dsp:style>
        <a:lnRef idx="1">
          <a:schemeClr val="accent1"/>
        </a:lnRef>
        <a:fillRef idx="2">
          <a:schemeClr val="accent1"/>
        </a:fillRef>
        <a:effectRef idx="1">
          <a:schemeClr val="accent1"/>
        </a:effectRef>
        <a:fontRef idx="minor">
          <a:schemeClr val="dk1"/>
        </a:fontRef>
      </dsp:style>
      <dsp:txBody>
        <a:bodyPr spcFirstLastPara="0" vert="horz" wrap="square" lIns="118110" tIns="118110" rIns="118110" bIns="118110" numCol="1" spcCol="1270" anchor="ctr" anchorCtr="0">
          <a:noAutofit/>
        </a:bodyPr>
        <a:lstStyle/>
        <a:p>
          <a:pPr lvl="0" algn="l" defTabSz="1377950">
            <a:lnSpc>
              <a:spcPct val="90000"/>
            </a:lnSpc>
            <a:spcBef>
              <a:spcPct val="0"/>
            </a:spcBef>
            <a:spcAft>
              <a:spcPct val="35000"/>
            </a:spcAft>
          </a:pPr>
          <a:r>
            <a:rPr lang="en-US" sz="3100" kern="1200" dirty="0" smtClean="0"/>
            <a:t>If summary report shows the ALLL is </a:t>
          </a:r>
          <a:r>
            <a:rPr lang="en-US" sz="3100" u="sng" kern="1200" dirty="0" smtClean="0"/>
            <a:t>overfunded </a:t>
          </a:r>
          <a:r>
            <a:rPr lang="en-US" sz="3100" kern="1200" dirty="0" smtClean="0"/>
            <a:t>decrease the balance to the appropriate amount by:</a:t>
          </a:r>
        </a:p>
      </dsp:txBody>
      <dsp:txXfrm>
        <a:off x="60199" y="2523711"/>
        <a:ext cx="9919428" cy="1112781"/>
      </dsp:txXfrm>
    </dsp:sp>
    <dsp:sp modelId="{6AE29DB1-85B3-426F-A6EC-405022EAD6FC}">
      <dsp:nvSpPr>
        <dsp:cNvPr id="0" name=""/>
        <dsp:cNvSpPr/>
      </dsp:nvSpPr>
      <dsp:spPr>
        <a:xfrm>
          <a:off x="0" y="3696692"/>
          <a:ext cx="10039826" cy="8181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8765"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dirty="0" smtClean="0"/>
            <a:t>Debit – Allowance for Loan and Lease Losses</a:t>
          </a:r>
        </a:p>
        <a:p>
          <a:pPr marL="457200" lvl="2" indent="-228600" algn="l" defTabSz="1066800">
            <a:lnSpc>
              <a:spcPct val="90000"/>
            </a:lnSpc>
            <a:spcBef>
              <a:spcPct val="0"/>
            </a:spcBef>
            <a:spcAft>
              <a:spcPct val="20000"/>
            </a:spcAft>
            <a:buChar char="••"/>
          </a:pPr>
          <a:r>
            <a:rPr lang="en-US" sz="2400" kern="1200" dirty="0" smtClean="0"/>
            <a:t>Credit – Provision for Loan and Lease Losses </a:t>
          </a:r>
          <a:r>
            <a:rPr lang="en-US" sz="2400" b="1" kern="1200" dirty="0" smtClean="0"/>
            <a:t>EXPENSE</a:t>
          </a:r>
        </a:p>
      </dsp:txBody>
      <dsp:txXfrm>
        <a:off x="0" y="3696692"/>
        <a:ext cx="10039826" cy="818167"/>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4D2284-273F-4090-9837-BC3D9F161E38}">
      <dsp:nvSpPr>
        <dsp:cNvPr id="0" name=""/>
        <dsp:cNvSpPr/>
      </dsp:nvSpPr>
      <dsp:spPr>
        <a:xfrm>
          <a:off x="0" y="199021"/>
          <a:ext cx="7371062" cy="835379"/>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smtClean="0"/>
            <a:t>Establish procedures to re-evaluate &amp; periodically test the appropriateness of your methodology.</a:t>
          </a:r>
          <a:endParaRPr lang="en-US" sz="1800" kern="1200" dirty="0"/>
        </a:p>
      </dsp:txBody>
      <dsp:txXfrm>
        <a:off x="40780" y="239801"/>
        <a:ext cx="7289502" cy="753819"/>
      </dsp:txXfrm>
    </dsp:sp>
    <dsp:sp modelId="{02ED197A-C1B2-42A3-BBE4-6B0F7015AB18}">
      <dsp:nvSpPr>
        <dsp:cNvPr id="0" name=""/>
        <dsp:cNvSpPr/>
      </dsp:nvSpPr>
      <dsp:spPr>
        <a:xfrm>
          <a:off x="0" y="1305931"/>
          <a:ext cx="7371062" cy="735493"/>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smtClean="0"/>
            <a:t>Include a “look back” to see if estimates were subsequently confirmed or if necessity exists to adjust estimates accordingly.</a:t>
          </a:r>
          <a:endParaRPr lang="en-US" sz="1800" kern="1200" dirty="0"/>
        </a:p>
      </dsp:txBody>
      <dsp:txXfrm>
        <a:off x="35904" y="1341835"/>
        <a:ext cx="7299254" cy="663685"/>
      </dsp:txXfrm>
    </dsp:sp>
    <dsp:sp modelId="{526DA826-9DDC-4152-8482-50B61D1EF5C6}">
      <dsp:nvSpPr>
        <dsp:cNvPr id="0" name=""/>
        <dsp:cNvSpPr/>
      </dsp:nvSpPr>
      <dsp:spPr>
        <a:xfrm>
          <a:off x="0" y="2063360"/>
          <a:ext cx="7371062" cy="835379"/>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smtClean="0"/>
            <a:t>Review by a party independent of ALLL estimation process (e.g. Supervisory Committee, auditor).</a:t>
          </a:r>
        </a:p>
      </dsp:txBody>
      <dsp:txXfrm>
        <a:off x="40780" y="2104140"/>
        <a:ext cx="7289502" cy="753819"/>
      </dsp:txXfrm>
    </dsp:sp>
    <dsp:sp modelId="{C8780E78-19EC-41BE-B6BB-EDF48EB1D73A}">
      <dsp:nvSpPr>
        <dsp:cNvPr id="0" name=""/>
        <dsp:cNvSpPr/>
      </dsp:nvSpPr>
      <dsp:spPr>
        <a:xfrm>
          <a:off x="0" y="2934986"/>
          <a:ext cx="7371062" cy="835379"/>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smtClean="0"/>
            <a:t>As long as your methodology is reasonable, defensible, and documented, it should be acceptable.  </a:t>
          </a:r>
        </a:p>
      </dsp:txBody>
      <dsp:txXfrm>
        <a:off x="40780" y="2975766"/>
        <a:ext cx="7289502" cy="753819"/>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F4C071-2BAC-4B07-9049-C5ED786B4F95}">
      <dsp:nvSpPr>
        <dsp:cNvPr id="0" name=""/>
        <dsp:cNvSpPr/>
      </dsp:nvSpPr>
      <dsp:spPr>
        <a:xfrm>
          <a:off x="0" y="0"/>
          <a:ext cx="7873826" cy="809244"/>
        </a:xfrm>
        <a:prstGeom prst="roundRect">
          <a:avLst>
            <a:gd name="adj" fmla="val 10000"/>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dirty="0" smtClean="0"/>
            <a:t>Ensure controls are in place</a:t>
          </a:r>
          <a:endParaRPr lang="en-US" sz="2100" kern="1200" dirty="0"/>
        </a:p>
      </dsp:txBody>
      <dsp:txXfrm>
        <a:off x="23702" y="23702"/>
        <a:ext cx="6905907" cy="761840"/>
      </dsp:txXfrm>
    </dsp:sp>
    <dsp:sp modelId="{8C6A7789-2C6C-4EBF-9711-04BD1E5590AB}">
      <dsp:nvSpPr>
        <dsp:cNvPr id="0" name=""/>
        <dsp:cNvSpPr/>
      </dsp:nvSpPr>
      <dsp:spPr>
        <a:xfrm>
          <a:off x="587980" y="921639"/>
          <a:ext cx="7873826" cy="809244"/>
        </a:xfrm>
        <a:prstGeom prst="roundRect">
          <a:avLst>
            <a:gd name="adj" fmla="val 10000"/>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dirty="0" smtClean="0"/>
            <a:t>Instruct management to develop a process</a:t>
          </a:r>
        </a:p>
      </dsp:txBody>
      <dsp:txXfrm>
        <a:off x="611682" y="945341"/>
        <a:ext cx="6712433" cy="761840"/>
      </dsp:txXfrm>
    </dsp:sp>
    <dsp:sp modelId="{EF845DB4-F4D1-41E4-848A-B6A3CD0BB0F8}">
      <dsp:nvSpPr>
        <dsp:cNvPr id="0" name=""/>
        <dsp:cNvSpPr/>
      </dsp:nvSpPr>
      <dsp:spPr>
        <a:xfrm>
          <a:off x="1175961" y="1843278"/>
          <a:ext cx="7873826" cy="809244"/>
        </a:xfrm>
        <a:prstGeom prst="roundRect">
          <a:avLst>
            <a:gd name="adj" fmla="val 10000"/>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dirty="0" smtClean="0"/>
            <a:t>Ensure that all related policies specifically address the credit union’s unique goals</a:t>
          </a:r>
        </a:p>
      </dsp:txBody>
      <dsp:txXfrm>
        <a:off x="1199663" y="1866980"/>
        <a:ext cx="6712433" cy="761840"/>
      </dsp:txXfrm>
    </dsp:sp>
    <dsp:sp modelId="{D09F1ABC-8C80-4E8B-A37D-85A4C104F10B}">
      <dsp:nvSpPr>
        <dsp:cNvPr id="0" name=""/>
        <dsp:cNvSpPr/>
      </dsp:nvSpPr>
      <dsp:spPr>
        <a:xfrm>
          <a:off x="1763941" y="2764917"/>
          <a:ext cx="7873826" cy="809244"/>
        </a:xfrm>
        <a:prstGeom prst="roundRect">
          <a:avLst>
            <a:gd name="adj" fmla="val 10000"/>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dirty="0" smtClean="0"/>
            <a:t>Review the amount of periodic ALLL and PLLL adjustments</a:t>
          </a:r>
        </a:p>
      </dsp:txBody>
      <dsp:txXfrm>
        <a:off x="1787643" y="2788619"/>
        <a:ext cx="6712433" cy="761840"/>
      </dsp:txXfrm>
    </dsp:sp>
    <dsp:sp modelId="{CDDC6C13-2137-4F7E-87EA-15EB474F42BD}">
      <dsp:nvSpPr>
        <dsp:cNvPr id="0" name=""/>
        <dsp:cNvSpPr/>
      </dsp:nvSpPr>
      <dsp:spPr>
        <a:xfrm>
          <a:off x="2351922" y="3686556"/>
          <a:ext cx="7873826" cy="809244"/>
        </a:xfrm>
        <a:prstGeom prst="roundRect">
          <a:avLst>
            <a:gd name="adj" fmla="val 10000"/>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dirty="0" smtClean="0"/>
            <a:t>Validate Methodology</a:t>
          </a:r>
        </a:p>
      </dsp:txBody>
      <dsp:txXfrm>
        <a:off x="2375624" y="3710258"/>
        <a:ext cx="6712433" cy="761840"/>
      </dsp:txXfrm>
    </dsp:sp>
    <dsp:sp modelId="{2C6593A9-A12A-4794-9694-84CD910F9EBC}">
      <dsp:nvSpPr>
        <dsp:cNvPr id="0" name=""/>
        <dsp:cNvSpPr/>
      </dsp:nvSpPr>
      <dsp:spPr>
        <a:xfrm>
          <a:off x="7347818" y="591197"/>
          <a:ext cx="526008" cy="52600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a:outerShdw blurRad="95000" rotWithShape="0">
            <a:srgbClr val="000000">
              <a:alpha val="50000"/>
            </a:srgbClr>
          </a:outerShdw>
          <a:softEdge rad="12700"/>
        </a:effectLst>
      </dsp:spPr>
      <dsp:style>
        <a:lnRef idx="1">
          <a:scrgbClr r="0" g="0" b="0"/>
        </a:lnRef>
        <a:fillRef idx="1">
          <a:scrgbClr r="0" g="0" b="0"/>
        </a:fillRef>
        <a:effectRef idx="2">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endParaRPr lang="en-US" sz="2300" kern="1200" dirty="0"/>
        </a:p>
      </dsp:txBody>
      <dsp:txXfrm>
        <a:off x="7466170" y="591197"/>
        <a:ext cx="289304" cy="395821"/>
      </dsp:txXfrm>
    </dsp:sp>
    <dsp:sp modelId="{3D463236-11F9-48D5-8D87-0083AD46B2A4}">
      <dsp:nvSpPr>
        <dsp:cNvPr id="0" name=""/>
        <dsp:cNvSpPr/>
      </dsp:nvSpPr>
      <dsp:spPr>
        <a:xfrm>
          <a:off x="7935798" y="1512836"/>
          <a:ext cx="526008" cy="52600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a:outerShdw blurRad="95000" rotWithShape="0">
            <a:srgbClr val="000000">
              <a:alpha val="50000"/>
            </a:srgbClr>
          </a:outerShdw>
          <a:softEdge rad="12700"/>
        </a:effectLst>
      </dsp:spPr>
      <dsp:style>
        <a:lnRef idx="1">
          <a:scrgbClr r="0" g="0" b="0"/>
        </a:lnRef>
        <a:fillRef idx="1">
          <a:scrgbClr r="0" g="0" b="0"/>
        </a:fillRef>
        <a:effectRef idx="2">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endParaRPr lang="en-US" sz="2300" kern="1200" dirty="0"/>
        </a:p>
      </dsp:txBody>
      <dsp:txXfrm>
        <a:off x="8054150" y="1512836"/>
        <a:ext cx="289304" cy="395821"/>
      </dsp:txXfrm>
    </dsp:sp>
    <dsp:sp modelId="{B7122051-7241-402B-BFDE-2D0E1404EC1F}">
      <dsp:nvSpPr>
        <dsp:cNvPr id="0" name=""/>
        <dsp:cNvSpPr/>
      </dsp:nvSpPr>
      <dsp:spPr>
        <a:xfrm>
          <a:off x="8523779" y="2420988"/>
          <a:ext cx="526008" cy="52600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a:outerShdw blurRad="95000" rotWithShape="0">
            <a:srgbClr val="000000">
              <a:alpha val="50000"/>
            </a:srgbClr>
          </a:outerShdw>
          <a:softEdge rad="12700"/>
        </a:effectLst>
      </dsp:spPr>
      <dsp:style>
        <a:lnRef idx="1">
          <a:scrgbClr r="0" g="0" b="0"/>
        </a:lnRef>
        <a:fillRef idx="1">
          <a:scrgbClr r="0" g="0" b="0"/>
        </a:fillRef>
        <a:effectRef idx="2">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endParaRPr lang="en-US" sz="2300" kern="1200" dirty="0"/>
        </a:p>
      </dsp:txBody>
      <dsp:txXfrm>
        <a:off x="8642131" y="2420988"/>
        <a:ext cx="289304" cy="395821"/>
      </dsp:txXfrm>
    </dsp:sp>
    <dsp:sp modelId="{8D6F33E4-2E7E-4D74-A94A-77A9D2CF5E11}">
      <dsp:nvSpPr>
        <dsp:cNvPr id="0" name=""/>
        <dsp:cNvSpPr/>
      </dsp:nvSpPr>
      <dsp:spPr>
        <a:xfrm>
          <a:off x="9111759" y="3351618"/>
          <a:ext cx="526008" cy="52600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a:outerShdw blurRad="95000" rotWithShape="0">
            <a:srgbClr val="000000">
              <a:alpha val="50000"/>
            </a:srgbClr>
          </a:outerShdw>
          <a:softEdge rad="12700"/>
        </a:effectLst>
      </dsp:spPr>
      <dsp:style>
        <a:lnRef idx="1">
          <a:scrgbClr r="0" g="0" b="0"/>
        </a:lnRef>
        <a:fillRef idx="1">
          <a:scrgbClr r="0" g="0" b="0"/>
        </a:fillRef>
        <a:effectRef idx="2">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endParaRPr lang="en-US" sz="2300" kern="1200" dirty="0"/>
        </a:p>
      </dsp:txBody>
      <dsp:txXfrm>
        <a:off x="9230111" y="3351618"/>
        <a:ext cx="289304" cy="395821"/>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AF8EFF-AC2E-4986-B126-A6758F64B586}">
      <dsp:nvSpPr>
        <dsp:cNvPr id="0" name=""/>
        <dsp:cNvSpPr/>
      </dsp:nvSpPr>
      <dsp:spPr>
        <a:xfrm>
          <a:off x="0" y="72614"/>
          <a:ext cx="9853903" cy="647595"/>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US" sz="2700" b="1" kern="1200" dirty="0" smtClean="0"/>
            <a:t>Roles &amp; Responsibilities </a:t>
          </a:r>
          <a:endParaRPr lang="en-US" sz="2700" kern="1200" dirty="0"/>
        </a:p>
      </dsp:txBody>
      <dsp:txXfrm>
        <a:off x="31613" y="104227"/>
        <a:ext cx="9790677" cy="584369"/>
      </dsp:txXfrm>
    </dsp:sp>
    <dsp:sp modelId="{3048C989-DDF0-4C6B-878E-F7639967229D}">
      <dsp:nvSpPr>
        <dsp:cNvPr id="0" name=""/>
        <dsp:cNvSpPr/>
      </dsp:nvSpPr>
      <dsp:spPr>
        <a:xfrm>
          <a:off x="0" y="797969"/>
          <a:ext cx="9853903" cy="647595"/>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US" sz="2700" b="1" kern="1200" dirty="0" smtClean="0"/>
            <a:t>Accounting policies</a:t>
          </a:r>
        </a:p>
      </dsp:txBody>
      <dsp:txXfrm>
        <a:off x="31613" y="829582"/>
        <a:ext cx="9790677" cy="584369"/>
      </dsp:txXfrm>
    </dsp:sp>
    <dsp:sp modelId="{B3361CD4-7AE8-4429-999B-2615B0593A44}">
      <dsp:nvSpPr>
        <dsp:cNvPr id="0" name=""/>
        <dsp:cNvSpPr/>
      </dsp:nvSpPr>
      <dsp:spPr>
        <a:xfrm>
          <a:off x="0" y="1523325"/>
          <a:ext cx="9853903" cy="647595"/>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US" sz="2700" b="1" kern="1200" dirty="0" smtClean="0"/>
            <a:t>Description of methodology</a:t>
          </a:r>
        </a:p>
      </dsp:txBody>
      <dsp:txXfrm>
        <a:off x="31613" y="1554938"/>
        <a:ext cx="9790677" cy="584369"/>
      </dsp:txXfrm>
    </dsp:sp>
    <dsp:sp modelId="{232B2490-8131-49DE-B8F6-4B0A19A0365A}">
      <dsp:nvSpPr>
        <dsp:cNvPr id="0" name=""/>
        <dsp:cNvSpPr/>
      </dsp:nvSpPr>
      <dsp:spPr>
        <a:xfrm>
          <a:off x="0" y="2248680"/>
          <a:ext cx="9853903" cy="647595"/>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US" sz="2700" b="1" kern="1200" dirty="0" smtClean="0"/>
            <a:t>Documentation requirements</a:t>
          </a:r>
        </a:p>
      </dsp:txBody>
      <dsp:txXfrm>
        <a:off x="31613" y="2280293"/>
        <a:ext cx="9790677" cy="584369"/>
      </dsp:txXfrm>
    </dsp:sp>
    <dsp:sp modelId="{C1E8712B-E2AE-419F-9A89-E268115F7D77}">
      <dsp:nvSpPr>
        <dsp:cNvPr id="0" name=""/>
        <dsp:cNvSpPr/>
      </dsp:nvSpPr>
      <dsp:spPr>
        <a:xfrm>
          <a:off x="0" y="2974035"/>
          <a:ext cx="9853903" cy="647595"/>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US" sz="2700" b="1" kern="1200" dirty="0" smtClean="0"/>
            <a:t>Internal control system</a:t>
          </a:r>
        </a:p>
      </dsp:txBody>
      <dsp:txXfrm>
        <a:off x="31613" y="3005648"/>
        <a:ext cx="9790677" cy="584369"/>
      </dsp:txXfrm>
    </dsp:sp>
    <dsp:sp modelId="{FE096C96-15DE-4682-B6EB-917C0DDB1108}">
      <dsp:nvSpPr>
        <dsp:cNvPr id="0" name=""/>
        <dsp:cNvSpPr/>
      </dsp:nvSpPr>
      <dsp:spPr>
        <a:xfrm>
          <a:off x="0" y="3699390"/>
          <a:ext cx="9853903" cy="647595"/>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US" sz="2700" b="1" kern="1200" dirty="0" smtClean="0"/>
            <a:t>Well defined loan review process</a:t>
          </a:r>
          <a:endParaRPr lang="en-US" sz="2700" kern="1200" dirty="0"/>
        </a:p>
      </dsp:txBody>
      <dsp:txXfrm>
        <a:off x="31613" y="3731003"/>
        <a:ext cx="9790677" cy="584369"/>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6734FE-4606-455B-BF0A-E9529CA9D3CA}">
      <dsp:nvSpPr>
        <dsp:cNvPr id="0" name=""/>
        <dsp:cNvSpPr/>
      </dsp:nvSpPr>
      <dsp:spPr>
        <a:xfrm>
          <a:off x="0" y="28440"/>
          <a:ext cx="8300254" cy="1343160"/>
        </a:xfrm>
        <a:prstGeom prst="roundRect">
          <a:avLst/>
        </a:prstGeom>
        <a:blipFill rotWithShape="0">
          <a:blip xmlns:r="http://schemas.openxmlformats.org/officeDocument/2006/relationships" r:embed="rId1">
            <a:duotone>
              <a:schemeClr val="accent5">
                <a:hueOff val="0"/>
                <a:satOff val="0"/>
                <a:lumOff val="0"/>
                <a:alphaOff val="0"/>
                <a:shade val="40000"/>
              </a:schemeClr>
              <a:schemeClr val="accent5">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3360" tIns="213360" rIns="213360" bIns="213360" numCol="1" spcCol="1270" anchor="ctr" anchorCtr="0">
          <a:noAutofit/>
        </a:bodyPr>
        <a:lstStyle/>
        <a:p>
          <a:pPr lvl="0" algn="l" defTabSz="2489200" rtl="0">
            <a:lnSpc>
              <a:spcPct val="90000"/>
            </a:lnSpc>
            <a:spcBef>
              <a:spcPct val="0"/>
            </a:spcBef>
            <a:spcAft>
              <a:spcPct val="35000"/>
            </a:spcAft>
          </a:pPr>
          <a:r>
            <a:rPr lang="en-US" sz="5600" kern="1200" dirty="0" smtClean="0"/>
            <a:t>TDRs and the Call Report</a:t>
          </a:r>
          <a:endParaRPr lang="en-US" sz="5600" kern="1200" dirty="0"/>
        </a:p>
      </dsp:txBody>
      <dsp:txXfrm>
        <a:off x="65568" y="94008"/>
        <a:ext cx="8169118" cy="1212024"/>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7FC6A5-7080-42E9-B1A1-B935C7841D7D}">
      <dsp:nvSpPr>
        <dsp:cNvPr id="0" name=""/>
        <dsp:cNvSpPr/>
      </dsp:nvSpPr>
      <dsp:spPr>
        <a:xfrm rot="5400000">
          <a:off x="4988743" y="-3611090"/>
          <a:ext cx="701873" cy="807645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a:outerShdw blurRad="95000" rotWithShape="0">
            <a:srgbClr val="000000">
              <a:alpha val="50000"/>
            </a:srgbClr>
          </a:outerShdw>
          <a:softEdge rad="12700"/>
        </a:effectLst>
      </dsp:spPr>
      <dsp:style>
        <a:lnRef idx="1">
          <a:scrgbClr r="0" g="0" b="0"/>
        </a:lnRef>
        <a:fillRef idx="1">
          <a:scrgbClr r="0" g="0" b="0"/>
        </a:fillRef>
        <a:effectRef idx="2">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Credit unions should follow Supervisory guidance consistent with GAAP</a:t>
          </a:r>
          <a:endParaRPr lang="en-US" sz="2000" kern="1200" dirty="0"/>
        </a:p>
      </dsp:txBody>
      <dsp:txXfrm rot="-5400000">
        <a:off x="1301453" y="110463"/>
        <a:ext cx="8042191" cy="633347"/>
      </dsp:txXfrm>
    </dsp:sp>
    <dsp:sp modelId="{5E9068F5-1746-4EEC-882F-94D9E01940AC}">
      <dsp:nvSpPr>
        <dsp:cNvPr id="0" name=""/>
        <dsp:cNvSpPr/>
      </dsp:nvSpPr>
      <dsp:spPr>
        <a:xfrm flipH="1">
          <a:off x="650727" y="1506"/>
          <a:ext cx="639593" cy="877341"/>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171450" tIns="85725" rIns="171450" bIns="85725" numCol="1" spcCol="1270" anchor="ctr" anchorCtr="0">
          <a:noAutofit/>
        </a:bodyPr>
        <a:lstStyle/>
        <a:p>
          <a:pPr lvl="0" algn="ctr" defTabSz="2000250">
            <a:lnSpc>
              <a:spcPct val="90000"/>
            </a:lnSpc>
            <a:spcBef>
              <a:spcPct val="0"/>
            </a:spcBef>
            <a:spcAft>
              <a:spcPct val="35000"/>
            </a:spcAft>
          </a:pPr>
          <a:endParaRPr lang="en-US" sz="4500" kern="1200" dirty="0"/>
        </a:p>
      </dsp:txBody>
      <dsp:txXfrm>
        <a:off x="681949" y="32728"/>
        <a:ext cx="577149" cy="814897"/>
      </dsp:txXfrm>
    </dsp:sp>
    <dsp:sp modelId="{ACE22034-04EE-4BAF-94C4-3B28F07CDABF}">
      <dsp:nvSpPr>
        <dsp:cNvPr id="0" name=""/>
        <dsp:cNvSpPr/>
      </dsp:nvSpPr>
      <dsp:spPr>
        <a:xfrm rot="5400000">
          <a:off x="4988743" y="1028966"/>
          <a:ext cx="701873" cy="807645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a:outerShdw blurRad="95000" rotWithShape="0">
            <a:srgbClr val="000000">
              <a:alpha val="50000"/>
            </a:srgbClr>
          </a:outerShdw>
          <a:softEdge rad="12700"/>
        </a:effectLst>
      </dsp:spPr>
      <dsp:style>
        <a:lnRef idx="1">
          <a:scrgbClr r="0" g="0" b="0"/>
        </a:lnRef>
        <a:fillRef idx="1">
          <a:scrgbClr r="0" g="0" b="0"/>
        </a:fillRef>
        <a:effectRef idx="2">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Maintain documentation!</a:t>
          </a:r>
        </a:p>
      </dsp:txBody>
      <dsp:txXfrm rot="-5400000">
        <a:off x="1301453" y="4750520"/>
        <a:ext cx="8042191" cy="633347"/>
      </dsp:txXfrm>
    </dsp:sp>
    <dsp:sp modelId="{DD744992-C384-4A71-A45C-E570D9EE8295}">
      <dsp:nvSpPr>
        <dsp:cNvPr id="0" name=""/>
        <dsp:cNvSpPr/>
      </dsp:nvSpPr>
      <dsp:spPr>
        <a:xfrm flipH="1">
          <a:off x="650727" y="922715"/>
          <a:ext cx="661893" cy="877341"/>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171450" tIns="85725" rIns="171450" bIns="85725" numCol="1" spcCol="1270" anchor="ctr" anchorCtr="0">
          <a:noAutofit/>
        </a:bodyPr>
        <a:lstStyle/>
        <a:p>
          <a:pPr lvl="0" algn="ctr" defTabSz="2000250">
            <a:lnSpc>
              <a:spcPct val="90000"/>
            </a:lnSpc>
            <a:spcBef>
              <a:spcPct val="0"/>
            </a:spcBef>
            <a:spcAft>
              <a:spcPct val="35000"/>
            </a:spcAft>
          </a:pPr>
          <a:endParaRPr lang="en-US" sz="4500" kern="1200" dirty="0"/>
        </a:p>
      </dsp:txBody>
      <dsp:txXfrm>
        <a:off x="683038" y="955026"/>
        <a:ext cx="597271" cy="812719"/>
      </dsp:txXfrm>
    </dsp:sp>
    <dsp:sp modelId="{B57960F6-2A8A-4841-B95C-98F53B563BE7}">
      <dsp:nvSpPr>
        <dsp:cNvPr id="0" name=""/>
        <dsp:cNvSpPr/>
      </dsp:nvSpPr>
      <dsp:spPr>
        <a:xfrm rot="5400000">
          <a:off x="4988743" y="-2696689"/>
          <a:ext cx="701873" cy="807645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a:outerShdw blurRad="95000" rotWithShape="0">
            <a:srgbClr val="000000">
              <a:alpha val="50000"/>
            </a:srgbClr>
          </a:outerShdw>
          <a:softEdge rad="12700"/>
        </a:effectLst>
      </dsp:spPr>
      <dsp:style>
        <a:lnRef idx="1">
          <a:scrgbClr r="0" g="0" b="0"/>
        </a:lnRef>
        <a:fillRef idx="1">
          <a:scrgbClr r="0" g="0" b="0"/>
        </a:fillRef>
        <a:effectRef idx="2">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Management is responsible</a:t>
          </a:r>
        </a:p>
      </dsp:txBody>
      <dsp:txXfrm rot="-5400000">
        <a:off x="1301453" y="1024864"/>
        <a:ext cx="8042191" cy="633347"/>
      </dsp:txXfrm>
    </dsp:sp>
    <dsp:sp modelId="{1F73DFF6-1B8B-4211-AFBA-F1A76DCA816A}">
      <dsp:nvSpPr>
        <dsp:cNvPr id="0" name=""/>
        <dsp:cNvSpPr/>
      </dsp:nvSpPr>
      <dsp:spPr>
        <a:xfrm flipH="1">
          <a:off x="650727" y="1843924"/>
          <a:ext cx="661893" cy="877341"/>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171450" tIns="85725" rIns="171450" bIns="85725" numCol="1" spcCol="1270" anchor="ctr" anchorCtr="0">
          <a:noAutofit/>
        </a:bodyPr>
        <a:lstStyle/>
        <a:p>
          <a:pPr lvl="0" algn="ctr" defTabSz="2000250">
            <a:lnSpc>
              <a:spcPct val="90000"/>
            </a:lnSpc>
            <a:spcBef>
              <a:spcPct val="0"/>
            </a:spcBef>
            <a:spcAft>
              <a:spcPct val="35000"/>
            </a:spcAft>
          </a:pPr>
          <a:endParaRPr lang="en-US" sz="4500" kern="1200" dirty="0" smtClean="0"/>
        </a:p>
      </dsp:txBody>
      <dsp:txXfrm>
        <a:off x="683038" y="1876235"/>
        <a:ext cx="597271" cy="812719"/>
      </dsp:txXfrm>
    </dsp:sp>
    <dsp:sp modelId="{9F14CC3A-623F-4A5E-93F2-840A293B4F2E}">
      <dsp:nvSpPr>
        <dsp:cNvPr id="0" name=""/>
        <dsp:cNvSpPr/>
      </dsp:nvSpPr>
      <dsp:spPr>
        <a:xfrm rot="5400000">
          <a:off x="4999923" y="-879068"/>
          <a:ext cx="701873" cy="8098815"/>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a:outerShdw blurRad="95000" rotWithShape="0">
            <a:srgbClr val="000000">
              <a:alpha val="50000"/>
            </a:srgbClr>
          </a:outerShdw>
          <a:softEdge rad="12700"/>
        </a:effectLst>
      </dsp:spPr>
      <dsp:style>
        <a:lnRef idx="1">
          <a:scrgbClr r="0" g="0" b="0"/>
        </a:lnRef>
        <a:fillRef idx="1">
          <a:scrgbClr r="0" g="0" b="0"/>
        </a:fillRef>
        <a:effectRef idx="2">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Review for environmental factors</a:t>
          </a:r>
        </a:p>
      </dsp:txBody>
      <dsp:txXfrm rot="-5400000">
        <a:off x="1301453" y="2853665"/>
        <a:ext cx="8064552" cy="633347"/>
      </dsp:txXfrm>
    </dsp:sp>
    <dsp:sp modelId="{3674469C-8D4B-4A03-9BB3-A0A91D323642}">
      <dsp:nvSpPr>
        <dsp:cNvPr id="0" name=""/>
        <dsp:cNvSpPr/>
      </dsp:nvSpPr>
      <dsp:spPr>
        <a:xfrm flipH="1">
          <a:off x="650727" y="2765133"/>
          <a:ext cx="639557" cy="877341"/>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171450" tIns="85725" rIns="171450" bIns="85725" numCol="1" spcCol="1270" anchor="ctr" anchorCtr="0">
          <a:noAutofit/>
        </a:bodyPr>
        <a:lstStyle/>
        <a:p>
          <a:pPr lvl="0" algn="ctr" defTabSz="2000250">
            <a:lnSpc>
              <a:spcPct val="90000"/>
            </a:lnSpc>
            <a:spcBef>
              <a:spcPct val="0"/>
            </a:spcBef>
            <a:spcAft>
              <a:spcPct val="35000"/>
            </a:spcAft>
          </a:pPr>
          <a:endParaRPr lang="en-US" sz="4500" kern="1200" dirty="0" smtClean="0"/>
        </a:p>
      </dsp:txBody>
      <dsp:txXfrm>
        <a:off x="681948" y="2796354"/>
        <a:ext cx="577115" cy="814899"/>
      </dsp:txXfrm>
    </dsp:sp>
    <dsp:sp modelId="{2506FF4F-0238-47F1-8EB3-E918C9637C2C}">
      <dsp:nvSpPr>
        <dsp:cNvPr id="0" name=""/>
        <dsp:cNvSpPr/>
      </dsp:nvSpPr>
      <dsp:spPr>
        <a:xfrm rot="5400000">
          <a:off x="4999923" y="-1793469"/>
          <a:ext cx="701873" cy="8098815"/>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a:outerShdw blurRad="95000" rotWithShape="0">
            <a:srgbClr val="000000">
              <a:alpha val="50000"/>
            </a:srgbClr>
          </a:outerShdw>
          <a:softEdge rad="12700"/>
        </a:effectLst>
      </dsp:spPr>
      <dsp:style>
        <a:lnRef idx="1">
          <a:scrgbClr r="0" g="0" b="0"/>
        </a:lnRef>
        <a:fillRef idx="1">
          <a:scrgbClr r="0" g="0" b="0"/>
        </a:fillRef>
        <a:effectRef idx="2">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Pooling and Individual Impairment Analyses (FAS 5 &amp;114)</a:t>
          </a:r>
        </a:p>
      </dsp:txBody>
      <dsp:txXfrm rot="-5400000">
        <a:off x="1301453" y="1939264"/>
        <a:ext cx="8064552" cy="633347"/>
      </dsp:txXfrm>
    </dsp:sp>
    <dsp:sp modelId="{F4B2C501-EFDC-4EFF-BFC1-4FA95480E40A}">
      <dsp:nvSpPr>
        <dsp:cNvPr id="0" name=""/>
        <dsp:cNvSpPr/>
      </dsp:nvSpPr>
      <dsp:spPr>
        <a:xfrm flipH="1">
          <a:off x="650727" y="3686342"/>
          <a:ext cx="639557" cy="877341"/>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171450" tIns="85725" rIns="171450" bIns="85725" numCol="1" spcCol="1270" anchor="ctr" anchorCtr="0">
          <a:noAutofit/>
        </a:bodyPr>
        <a:lstStyle/>
        <a:p>
          <a:pPr lvl="0" algn="ctr" defTabSz="2000250">
            <a:lnSpc>
              <a:spcPct val="90000"/>
            </a:lnSpc>
            <a:spcBef>
              <a:spcPct val="0"/>
            </a:spcBef>
            <a:spcAft>
              <a:spcPct val="35000"/>
            </a:spcAft>
          </a:pPr>
          <a:endParaRPr lang="en-US" sz="4500" kern="1200" dirty="0" smtClean="0"/>
        </a:p>
      </dsp:txBody>
      <dsp:txXfrm>
        <a:off x="681948" y="3717563"/>
        <a:ext cx="577115" cy="814899"/>
      </dsp:txXfrm>
    </dsp:sp>
    <dsp:sp modelId="{B97CF1DF-084D-4E5A-8014-C2C3C4F60AD6}">
      <dsp:nvSpPr>
        <dsp:cNvPr id="0" name=""/>
        <dsp:cNvSpPr/>
      </dsp:nvSpPr>
      <dsp:spPr>
        <a:xfrm rot="5400000">
          <a:off x="4988743" y="50323"/>
          <a:ext cx="701873" cy="807645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a:outerShdw blurRad="95000" rotWithShape="0">
            <a:srgbClr val="000000">
              <a:alpha val="50000"/>
            </a:srgbClr>
          </a:outerShdw>
          <a:softEdge rad="12700"/>
        </a:effectLst>
      </dsp:spPr>
      <dsp:style>
        <a:lnRef idx="1">
          <a:scrgbClr r="0" g="0" b="0"/>
        </a:lnRef>
        <a:fillRef idx="1">
          <a:scrgbClr r="0" g="0" b="0"/>
        </a:fillRef>
        <a:effectRef idx="2">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Independent review (validation)</a:t>
          </a:r>
          <a:endParaRPr lang="en-US" sz="2000" kern="1200" dirty="0"/>
        </a:p>
      </dsp:txBody>
      <dsp:txXfrm rot="-5400000">
        <a:off x="1301453" y="3771877"/>
        <a:ext cx="8042191" cy="633347"/>
      </dsp:txXfrm>
    </dsp:sp>
    <dsp:sp modelId="{A03A525C-5C45-440E-8957-4173EC1D55C0}">
      <dsp:nvSpPr>
        <dsp:cNvPr id="0" name=""/>
        <dsp:cNvSpPr/>
      </dsp:nvSpPr>
      <dsp:spPr>
        <a:xfrm>
          <a:off x="650727" y="4607551"/>
          <a:ext cx="661893" cy="877341"/>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dsp:spPr>
      <dsp:style>
        <a:lnRef idx="0">
          <a:scrgbClr r="0" g="0" b="0"/>
        </a:lnRef>
        <a:fillRef idx="3">
          <a:scrgbClr r="0" g="0" b="0"/>
        </a:fillRef>
        <a:effectRef idx="3">
          <a:scrgbClr r="0" g="0" b="0"/>
        </a:effectRef>
        <a:fontRef idx="minor">
          <a:schemeClr val="lt1"/>
        </a:fontRef>
      </dsp:style>
      <dsp:txBody>
        <a:bodyPr spcFirstLastPara="0" vert="horz" wrap="square" lIns="171450" tIns="85725" rIns="171450" bIns="85725" numCol="1" spcCol="1270" anchor="ctr" anchorCtr="0">
          <a:noAutofit/>
        </a:bodyPr>
        <a:lstStyle/>
        <a:p>
          <a:pPr lvl="0" algn="ctr" defTabSz="2000250">
            <a:lnSpc>
              <a:spcPct val="90000"/>
            </a:lnSpc>
            <a:spcBef>
              <a:spcPct val="0"/>
            </a:spcBef>
            <a:spcAft>
              <a:spcPct val="35000"/>
            </a:spcAft>
          </a:pPr>
          <a:endParaRPr lang="en-US" sz="4500" kern="1200" dirty="0" smtClean="0"/>
        </a:p>
      </dsp:txBody>
      <dsp:txXfrm>
        <a:off x="683038" y="4639862"/>
        <a:ext cx="597271" cy="812719"/>
      </dsp:txXfrm>
    </dsp:sp>
  </dsp:spTree>
</dsp:drawing>
</file>

<file path=ppt/diagrams/layout1.xml><?xml version="1.0" encoding="utf-8"?>
<dgm:layoutDef xmlns:dgm="http://schemas.openxmlformats.org/drawingml/2006/diagram" xmlns:a="http://schemas.openxmlformats.org/drawingml/2006/main" uniqueId="urn:microsoft.com/office/officeart/2005/8/layout/hProcess7#1">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presOf axis="self"/>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presOf axis="self"/>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2" y="0"/>
            <a:ext cx="3037840" cy="464820"/>
          </a:xfrm>
          <a:prstGeom prst="rect">
            <a:avLst/>
          </a:prstGeom>
          <a:noFill/>
          <a:ln w="9525">
            <a:noFill/>
            <a:miter lim="800000"/>
            <a:headEnd/>
            <a:tailEnd/>
          </a:ln>
          <a:effectLst/>
        </p:spPr>
        <p:txBody>
          <a:bodyPr vert="horz" wrap="square" lIns="93167" tIns="46584" rIns="93167" bIns="46584" numCol="1" anchor="t" anchorCtr="0" compatLnSpc="1">
            <a:prstTxWarp prst="textNoShape">
              <a:avLst/>
            </a:prstTxWarp>
          </a:bodyPr>
          <a:lstStyle>
            <a:lvl1pPr eaLnBrk="1" hangingPunct="1">
              <a:defRPr sz="1200">
                <a:latin typeface="Tahoma" pitchFamily="34" charset="0"/>
              </a:defRPr>
            </a:lvl1pPr>
          </a:lstStyle>
          <a:p>
            <a:pPr>
              <a:defRPr/>
            </a:pPr>
            <a:endParaRPr lang="en-US" dirty="0"/>
          </a:p>
        </p:txBody>
      </p:sp>
      <p:sp>
        <p:nvSpPr>
          <p:cNvPr id="95235" name="Rectangle 3"/>
          <p:cNvSpPr>
            <a:spLocks noGrp="1" noChangeArrowheads="1"/>
          </p:cNvSpPr>
          <p:nvPr>
            <p:ph type="dt" sz="quarter" idx="1"/>
          </p:nvPr>
        </p:nvSpPr>
        <p:spPr bwMode="auto">
          <a:xfrm>
            <a:off x="3972560" y="0"/>
            <a:ext cx="3037840" cy="464820"/>
          </a:xfrm>
          <a:prstGeom prst="rect">
            <a:avLst/>
          </a:prstGeom>
          <a:noFill/>
          <a:ln w="9525">
            <a:noFill/>
            <a:miter lim="800000"/>
            <a:headEnd/>
            <a:tailEnd/>
          </a:ln>
          <a:effectLst/>
        </p:spPr>
        <p:txBody>
          <a:bodyPr vert="horz" wrap="square" lIns="93167" tIns="46584" rIns="93167" bIns="46584" numCol="1" anchor="t" anchorCtr="0" compatLnSpc="1">
            <a:prstTxWarp prst="textNoShape">
              <a:avLst/>
            </a:prstTxWarp>
          </a:bodyPr>
          <a:lstStyle>
            <a:lvl1pPr algn="r" eaLnBrk="1" hangingPunct="1">
              <a:defRPr sz="1200">
                <a:latin typeface="Tahoma" pitchFamily="34" charset="0"/>
              </a:defRPr>
            </a:lvl1pPr>
          </a:lstStyle>
          <a:p>
            <a:pPr>
              <a:defRPr/>
            </a:pPr>
            <a:endParaRPr lang="en-US" dirty="0"/>
          </a:p>
        </p:txBody>
      </p:sp>
      <p:sp>
        <p:nvSpPr>
          <p:cNvPr id="95236" name="Rectangle 4"/>
          <p:cNvSpPr>
            <a:spLocks noGrp="1" noChangeArrowheads="1"/>
          </p:cNvSpPr>
          <p:nvPr>
            <p:ph type="ftr" sz="quarter" idx="2"/>
          </p:nvPr>
        </p:nvSpPr>
        <p:spPr bwMode="auto">
          <a:xfrm>
            <a:off x="2" y="8831580"/>
            <a:ext cx="3037840" cy="464820"/>
          </a:xfrm>
          <a:prstGeom prst="rect">
            <a:avLst/>
          </a:prstGeom>
          <a:noFill/>
          <a:ln w="9525">
            <a:noFill/>
            <a:miter lim="800000"/>
            <a:headEnd/>
            <a:tailEnd/>
          </a:ln>
          <a:effectLst/>
        </p:spPr>
        <p:txBody>
          <a:bodyPr vert="horz" wrap="square" lIns="93167" tIns="46584" rIns="93167" bIns="46584" numCol="1" anchor="b" anchorCtr="0" compatLnSpc="1">
            <a:prstTxWarp prst="textNoShape">
              <a:avLst/>
            </a:prstTxWarp>
          </a:bodyPr>
          <a:lstStyle>
            <a:lvl1pPr eaLnBrk="1" hangingPunct="1">
              <a:defRPr sz="1200">
                <a:latin typeface="Tahoma" pitchFamily="34" charset="0"/>
              </a:defRPr>
            </a:lvl1pPr>
          </a:lstStyle>
          <a:p>
            <a:pPr>
              <a:defRPr/>
            </a:pPr>
            <a:endParaRPr lang="en-US" dirty="0"/>
          </a:p>
        </p:txBody>
      </p:sp>
      <p:sp>
        <p:nvSpPr>
          <p:cNvPr id="95237" name="Rectangle 5"/>
          <p:cNvSpPr>
            <a:spLocks noGrp="1" noChangeArrowheads="1"/>
          </p:cNvSpPr>
          <p:nvPr>
            <p:ph type="sldNum" sz="quarter" idx="3"/>
          </p:nvPr>
        </p:nvSpPr>
        <p:spPr bwMode="auto">
          <a:xfrm>
            <a:off x="3972560" y="8831580"/>
            <a:ext cx="3037840" cy="464820"/>
          </a:xfrm>
          <a:prstGeom prst="rect">
            <a:avLst/>
          </a:prstGeom>
          <a:noFill/>
          <a:ln w="9525">
            <a:noFill/>
            <a:miter lim="800000"/>
            <a:headEnd/>
            <a:tailEnd/>
          </a:ln>
          <a:effectLst/>
        </p:spPr>
        <p:txBody>
          <a:bodyPr vert="horz" wrap="square" lIns="93167" tIns="46584" rIns="93167" bIns="46584" numCol="1" anchor="b" anchorCtr="0" compatLnSpc="1">
            <a:prstTxWarp prst="textNoShape">
              <a:avLst/>
            </a:prstTxWarp>
          </a:bodyPr>
          <a:lstStyle>
            <a:lvl1pPr algn="r" eaLnBrk="1" hangingPunct="1">
              <a:defRPr sz="1200">
                <a:latin typeface="Tahoma" pitchFamily="34" charset="0"/>
              </a:defRPr>
            </a:lvl1pPr>
          </a:lstStyle>
          <a:p>
            <a:pPr>
              <a:defRPr/>
            </a:pPr>
            <a:fld id="{CCB7035E-C4B5-4045-907E-AC9EA074ADF2}" type="slidenum">
              <a:rPr lang="en-US"/>
              <a:pPr>
                <a:defRPr/>
              </a:pPr>
              <a:t>‹#›</a:t>
            </a:fld>
            <a:endParaRPr lang="en-US" dirty="0"/>
          </a:p>
        </p:txBody>
      </p:sp>
    </p:spTree>
    <p:extLst>
      <p:ext uri="{BB962C8B-B14F-4D97-AF65-F5344CB8AC3E}">
        <p14:creationId xmlns:p14="http://schemas.microsoft.com/office/powerpoint/2010/main" val="18264459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9810" name="Rectangle 2"/>
          <p:cNvSpPr>
            <a:spLocks noGrp="1" noChangeArrowheads="1"/>
          </p:cNvSpPr>
          <p:nvPr>
            <p:ph type="hdr" sz="quarter"/>
          </p:nvPr>
        </p:nvSpPr>
        <p:spPr bwMode="auto">
          <a:xfrm>
            <a:off x="2" y="0"/>
            <a:ext cx="3037840" cy="464820"/>
          </a:xfrm>
          <a:prstGeom prst="rect">
            <a:avLst/>
          </a:prstGeom>
          <a:noFill/>
          <a:ln w="9525">
            <a:noFill/>
            <a:miter lim="800000"/>
            <a:headEnd/>
            <a:tailEnd/>
          </a:ln>
          <a:effectLst/>
        </p:spPr>
        <p:txBody>
          <a:bodyPr vert="horz" wrap="square" lIns="93167" tIns="46584" rIns="93167" bIns="46584" numCol="1" anchor="t" anchorCtr="0" compatLnSpc="1">
            <a:prstTxWarp prst="textNoShape">
              <a:avLst/>
            </a:prstTxWarp>
          </a:bodyPr>
          <a:lstStyle>
            <a:lvl1pPr eaLnBrk="1" hangingPunct="1">
              <a:defRPr sz="1200">
                <a:latin typeface="Tahoma" pitchFamily="34" charset="0"/>
              </a:defRPr>
            </a:lvl1pPr>
          </a:lstStyle>
          <a:p>
            <a:pPr>
              <a:defRPr/>
            </a:pPr>
            <a:endParaRPr lang="en-US" dirty="0"/>
          </a:p>
        </p:txBody>
      </p:sp>
      <p:sp>
        <p:nvSpPr>
          <p:cNvPr id="119811" name="Rectangle 3"/>
          <p:cNvSpPr>
            <a:spLocks noGrp="1" noChangeArrowheads="1"/>
          </p:cNvSpPr>
          <p:nvPr>
            <p:ph type="dt" idx="1"/>
          </p:nvPr>
        </p:nvSpPr>
        <p:spPr bwMode="auto">
          <a:xfrm>
            <a:off x="3972560" y="0"/>
            <a:ext cx="3037840" cy="464820"/>
          </a:xfrm>
          <a:prstGeom prst="rect">
            <a:avLst/>
          </a:prstGeom>
          <a:noFill/>
          <a:ln w="9525">
            <a:noFill/>
            <a:miter lim="800000"/>
            <a:headEnd/>
            <a:tailEnd/>
          </a:ln>
          <a:effectLst/>
        </p:spPr>
        <p:txBody>
          <a:bodyPr vert="horz" wrap="square" lIns="93167" tIns="46584" rIns="93167" bIns="46584" numCol="1" anchor="t" anchorCtr="0" compatLnSpc="1">
            <a:prstTxWarp prst="textNoShape">
              <a:avLst/>
            </a:prstTxWarp>
          </a:bodyPr>
          <a:lstStyle>
            <a:lvl1pPr algn="r" eaLnBrk="1" hangingPunct="1">
              <a:defRPr sz="1200">
                <a:latin typeface="Tahoma" pitchFamily="34" charset="0"/>
              </a:defRPr>
            </a:lvl1pPr>
          </a:lstStyle>
          <a:p>
            <a:pPr>
              <a:defRPr/>
            </a:pPr>
            <a:endParaRPr lang="en-US" dirty="0"/>
          </a:p>
        </p:txBody>
      </p:sp>
      <p:sp>
        <p:nvSpPr>
          <p:cNvPr id="39940" name="Rectangle 4"/>
          <p:cNvSpPr>
            <a:spLocks noGrp="1" noRot="1" noChangeAspect="1" noChangeArrowheads="1" noTextEdit="1"/>
          </p:cNvSpPr>
          <p:nvPr>
            <p:ph type="sldImg" idx="2"/>
          </p:nvPr>
        </p:nvSpPr>
        <p:spPr bwMode="auto">
          <a:xfrm>
            <a:off x="669925" y="696913"/>
            <a:ext cx="5670550" cy="3486150"/>
          </a:xfrm>
          <a:prstGeom prst="rect">
            <a:avLst/>
          </a:prstGeom>
          <a:noFill/>
          <a:ln w="9525">
            <a:solidFill>
              <a:srgbClr val="000000"/>
            </a:solidFill>
            <a:miter lim="800000"/>
            <a:headEnd/>
            <a:tailEnd/>
          </a:ln>
        </p:spPr>
      </p:sp>
      <p:sp>
        <p:nvSpPr>
          <p:cNvPr id="119813" name="Rectangle 5"/>
          <p:cNvSpPr>
            <a:spLocks noGrp="1" noChangeArrowheads="1"/>
          </p:cNvSpPr>
          <p:nvPr>
            <p:ph type="body" sz="quarter" idx="3"/>
          </p:nvPr>
        </p:nvSpPr>
        <p:spPr bwMode="auto">
          <a:xfrm>
            <a:off x="934722" y="4415790"/>
            <a:ext cx="5140960" cy="4183380"/>
          </a:xfrm>
          <a:prstGeom prst="rect">
            <a:avLst/>
          </a:prstGeom>
          <a:noFill/>
          <a:ln w="9525">
            <a:noFill/>
            <a:miter lim="800000"/>
            <a:headEnd/>
            <a:tailEnd/>
          </a:ln>
          <a:effectLst/>
        </p:spPr>
        <p:txBody>
          <a:bodyPr vert="horz" wrap="square" lIns="93167" tIns="46584" rIns="93167" bIns="4658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19814" name="Rectangle 6"/>
          <p:cNvSpPr>
            <a:spLocks noGrp="1" noChangeArrowheads="1"/>
          </p:cNvSpPr>
          <p:nvPr>
            <p:ph type="ftr" sz="quarter" idx="4"/>
          </p:nvPr>
        </p:nvSpPr>
        <p:spPr bwMode="auto">
          <a:xfrm>
            <a:off x="2" y="8831580"/>
            <a:ext cx="3037840" cy="464820"/>
          </a:xfrm>
          <a:prstGeom prst="rect">
            <a:avLst/>
          </a:prstGeom>
          <a:noFill/>
          <a:ln w="9525">
            <a:noFill/>
            <a:miter lim="800000"/>
            <a:headEnd/>
            <a:tailEnd/>
          </a:ln>
          <a:effectLst/>
        </p:spPr>
        <p:txBody>
          <a:bodyPr vert="horz" wrap="square" lIns="93167" tIns="46584" rIns="93167" bIns="46584" numCol="1" anchor="b" anchorCtr="0" compatLnSpc="1">
            <a:prstTxWarp prst="textNoShape">
              <a:avLst/>
            </a:prstTxWarp>
          </a:bodyPr>
          <a:lstStyle>
            <a:lvl1pPr eaLnBrk="1" hangingPunct="1">
              <a:defRPr sz="1200">
                <a:latin typeface="Tahoma" pitchFamily="34" charset="0"/>
              </a:defRPr>
            </a:lvl1pPr>
          </a:lstStyle>
          <a:p>
            <a:pPr>
              <a:defRPr/>
            </a:pPr>
            <a:endParaRPr lang="en-US" dirty="0"/>
          </a:p>
        </p:txBody>
      </p:sp>
      <p:sp>
        <p:nvSpPr>
          <p:cNvPr id="119815" name="Rectangle 7"/>
          <p:cNvSpPr>
            <a:spLocks noGrp="1" noChangeArrowheads="1"/>
          </p:cNvSpPr>
          <p:nvPr>
            <p:ph type="sldNum" sz="quarter" idx="5"/>
          </p:nvPr>
        </p:nvSpPr>
        <p:spPr bwMode="auto">
          <a:xfrm>
            <a:off x="3972560" y="8831580"/>
            <a:ext cx="3037840" cy="464820"/>
          </a:xfrm>
          <a:prstGeom prst="rect">
            <a:avLst/>
          </a:prstGeom>
          <a:noFill/>
          <a:ln w="9525">
            <a:noFill/>
            <a:miter lim="800000"/>
            <a:headEnd/>
            <a:tailEnd/>
          </a:ln>
          <a:effectLst/>
        </p:spPr>
        <p:txBody>
          <a:bodyPr vert="horz" wrap="square" lIns="93167" tIns="46584" rIns="93167" bIns="46584" numCol="1" anchor="b" anchorCtr="0" compatLnSpc="1">
            <a:prstTxWarp prst="textNoShape">
              <a:avLst/>
            </a:prstTxWarp>
          </a:bodyPr>
          <a:lstStyle>
            <a:lvl1pPr algn="r" eaLnBrk="1" hangingPunct="1">
              <a:defRPr sz="1200">
                <a:latin typeface="Tahoma" pitchFamily="34" charset="0"/>
              </a:defRPr>
            </a:lvl1pPr>
          </a:lstStyle>
          <a:p>
            <a:pPr>
              <a:defRPr/>
            </a:pPr>
            <a:fld id="{730422BC-0A0A-48A4-9D36-0E05F4996C7E}" type="slidenum">
              <a:rPr lang="en-US"/>
              <a:pPr>
                <a:defRPr/>
              </a:pPr>
              <a:t>‹#›</a:t>
            </a:fld>
            <a:endParaRPr lang="en-US" dirty="0"/>
          </a:p>
        </p:txBody>
      </p:sp>
    </p:spTree>
    <p:extLst>
      <p:ext uri="{BB962C8B-B14F-4D97-AF65-F5344CB8AC3E}">
        <p14:creationId xmlns:p14="http://schemas.microsoft.com/office/powerpoint/2010/main" val="277956629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3" Type="http://schemas.openxmlformats.org/officeDocument/2006/relationships/slide" Target="../slides/slide22.xml"/><Relationship Id="rId4" Type="http://schemas.openxmlformats.org/officeDocument/2006/relationships/oleObject" Target="../embeddings/oleObject2.bin"/><Relationship Id="rId5" Type="http://schemas.openxmlformats.org/officeDocument/2006/relationships/package" Target="../embeddings/Microsoft_Word_Document2.docx"/><Relationship Id="rId6" Type="http://schemas.openxmlformats.org/officeDocument/2006/relationships/image" Target="../media/image7.wmf"/><Relationship Id="rId1" Type="http://schemas.openxmlformats.org/officeDocument/2006/relationships/vmlDrawing" Target="../drawings/vmlDrawing2.vml"/><Relationship Id="rId2"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3" Type="http://schemas.openxmlformats.org/officeDocument/2006/relationships/slide" Target="../slides/slide34.xml"/><Relationship Id="rId4" Type="http://schemas.openxmlformats.org/officeDocument/2006/relationships/oleObject" Target="../embeddings/oleObject5.bin"/><Relationship Id="rId5" Type="http://schemas.openxmlformats.org/officeDocument/2006/relationships/oleObject" Target="../embeddings/Microsoft_Word_97_-_2004_Document1.doc"/><Relationship Id="rId6" Type="http://schemas.openxmlformats.org/officeDocument/2006/relationships/image" Target="../media/image10.wmf"/><Relationship Id="rId1" Type="http://schemas.openxmlformats.org/officeDocument/2006/relationships/vmlDrawing" Target="../drawings/vmlDrawing5.vml"/><Relationship Id="rId2"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30422BC-0A0A-48A4-9D36-0E05F4996C7E}"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xfrm>
            <a:off x="669925" y="696913"/>
            <a:ext cx="5670550" cy="3486150"/>
          </a:xfrm>
          <a:ln/>
        </p:spPr>
      </p:sp>
      <p:sp>
        <p:nvSpPr>
          <p:cNvPr id="40963" name="Notes Placeholder 2"/>
          <p:cNvSpPr>
            <a:spLocks noGrp="1"/>
          </p:cNvSpPr>
          <p:nvPr>
            <p:ph type="body" idx="1"/>
          </p:nvPr>
        </p:nvSpPr>
        <p:spPr>
          <a:noFill/>
          <a:ln/>
        </p:spPr>
        <p:txBody>
          <a:bodyPr/>
          <a:lstStyle/>
          <a:p>
            <a:endParaRPr lang="en-US" dirty="0" smtClean="0"/>
          </a:p>
          <a:p>
            <a:r>
              <a:rPr lang="en-US" dirty="0" smtClean="0"/>
              <a:t> </a:t>
            </a:r>
          </a:p>
          <a:p>
            <a:endParaRPr lang="en-US" dirty="0" smtClean="0"/>
          </a:p>
        </p:txBody>
      </p:sp>
      <p:sp>
        <p:nvSpPr>
          <p:cNvPr id="40964" name="Slide Number Placeholder 3"/>
          <p:cNvSpPr>
            <a:spLocks noGrp="1"/>
          </p:cNvSpPr>
          <p:nvPr>
            <p:ph type="sldNum" sz="quarter" idx="5"/>
          </p:nvPr>
        </p:nvSpPr>
        <p:spPr>
          <a:noFill/>
        </p:spPr>
        <p:txBody>
          <a:bodyPr/>
          <a:lstStyle/>
          <a:p>
            <a:fld id="{4014309D-DE05-4512-816E-DFFB2CEF00A1}" type="slidenum">
              <a:rPr lang="en-US" smtClean="0"/>
              <a:pPr/>
              <a:t>2</a:t>
            </a:fld>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xfrm>
            <a:off x="669925" y="696913"/>
            <a:ext cx="5670550" cy="3486150"/>
          </a:xfrm>
          <a:ln/>
        </p:spPr>
      </p:sp>
      <p:sp>
        <p:nvSpPr>
          <p:cNvPr id="41987" name="Notes Placeholder 2"/>
          <p:cNvSpPr>
            <a:spLocks noGrp="1"/>
          </p:cNvSpPr>
          <p:nvPr>
            <p:ph type="body" idx="1"/>
          </p:nvPr>
        </p:nvSpPr>
        <p:spPr>
          <a:noFill/>
          <a:ln/>
        </p:spPr>
        <p:txBody>
          <a:bodyPr/>
          <a:lstStyle/>
          <a:p>
            <a:r>
              <a:rPr lang="en-US" sz="1100" dirty="0" smtClean="0"/>
              <a:t>On the balance sheet that offsets the corresponding loan and lease receivables account. </a:t>
            </a:r>
          </a:p>
          <a:p>
            <a:endParaRPr lang="en-US" sz="1100" dirty="0" smtClean="0"/>
          </a:p>
          <a:p>
            <a:r>
              <a:rPr lang="en-US" sz="2800" b="1" dirty="0" smtClean="0"/>
              <a:t>***Contra asset accounts assist in the valuation of assets</a:t>
            </a:r>
          </a:p>
        </p:txBody>
      </p:sp>
      <p:sp>
        <p:nvSpPr>
          <p:cNvPr id="41988" name="Slide Number Placeholder 3"/>
          <p:cNvSpPr>
            <a:spLocks noGrp="1"/>
          </p:cNvSpPr>
          <p:nvPr>
            <p:ph type="sldNum" sz="quarter" idx="5"/>
          </p:nvPr>
        </p:nvSpPr>
        <p:spPr>
          <a:noFill/>
        </p:spPr>
        <p:txBody>
          <a:bodyPr/>
          <a:lstStyle/>
          <a:p>
            <a:fld id="{349C0393-E11E-41CF-A003-0D468EFDEB8A}" type="slidenum">
              <a:rPr lang="en-US" smtClean="0"/>
              <a:pPr/>
              <a:t>3</a:t>
            </a:fld>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xfrm>
            <a:off x="669925" y="696913"/>
            <a:ext cx="5670550" cy="3486150"/>
          </a:xfrm>
          <a:ln/>
        </p:spPr>
      </p:sp>
      <p:sp>
        <p:nvSpPr>
          <p:cNvPr id="3" name="Notes Placeholder 2"/>
          <p:cNvSpPr>
            <a:spLocks noGrp="1"/>
          </p:cNvSpPr>
          <p:nvPr>
            <p:ph type="body" idx="1"/>
          </p:nvPr>
        </p:nvSpPr>
        <p:spPr/>
        <p:txBody>
          <a:bodyPr>
            <a:normAutofit fontScale="85000" lnSpcReduction="10000"/>
          </a:bodyPr>
          <a:lstStyle/>
          <a:p>
            <a:pPr>
              <a:defRPr/>
            </a:pPr>
            <a:endParaRPr lang="en-US" dirty="0" smtClean="0"/>
          </a:p>
          <a:p>
            <a:pPr>
              <a:defRPr/>
            </a:pPr>
            <a:r>
              <a:rPr lang="en-US" dirty="0" smtClean="0">
                <a:cs typeface="Times New Roman" pitchFamily="18" charset="0"/>
              </a:rPr>
              <a:t>ALLL is one of the most significant estimates on an institution’s financial statements and regulatory reports.</a:t>
            </a:r>
          </a:p>
          <a:p>
            <a:pPr>
              <a:defRPr/>
            </a:pPr>
            <a:endParaRPr lang="en-US" dirty="0" smtClean="0">
              <a:cs typeface="Times New Roman" pitchFamily="18" charset="0"/>
            </a:endParaRPr>
          </a:p>
          <a:p>
            <a:pPr>
              <a:defRPr/>
            </a:pPr>
            <a:r>
              <a:rPr lang="en-US" u="sng" dirty="0" smtClean="0"/>
              <a:t>“The purpose of the ALLL is not to absorb all of the risk in the loan portfolio, but to cover probable losses that have already been incurred.”</a:t>
            </a:r>
            <a:endParaRPr lang="en-US" u="sng" dirty="0" smtClean="0">
              <a:cs typeface="Times New Roman" pitchFamily="18" charset="0"/>
            </a:endParaRPr>
          </a:p>
          <a:p>
            <a:pPr>
              <a:defRPr/>
            </a:pPr>
            <a:endParaRPr lang="en-US" dirty="0" smtClean="0">
              <a:cs typeface="Times New Roman" pitchFamily="18" charset="0"/>
            </a:endParaRPr>
          </a:p>
          <a:p>
            <a:pPr>
              <a:defRPr/>
            </a:pPr>
            <a:r>
              <a:rPr lang="en-US" sz="1400" b="1" dirty="0" smtClean="0">
                <a:cs typeface="Times New Roman" pitchFamily="18" charset="0"/>
              </a:rPr>
              <a:t>Failure to maintain the ALLL is an unsafe and unsound practice</a:t>
            </a:r>
            <a:r>
              <a:rPr lang="en-US" b="1" dirty="0" smtClean="0">
                <a:cs typeface="Times New Roman" pitchFamily="18" charset="0"/>
              </a:rPr>
              <a:t>.</a:t>
            </a:r>
          </a:p>
          <a:p>
            <a:pPr>
              <a:defRPr/>
            </a:pPr>
            <a:r>
              <a:rPr lang="en-US" dirty="0" smtClean="0">
                <a:cs typeface="Times New Roman" pitchFamily="18" charset="0"/>
              </a:rPr>
              <a:t>_____________________________________________</a:t>
            </a:r>
          </a:p>
          <a:p>
            <a:pPr>
              <a:defRPr/>
            </a:pPr>
            <a:endParaRPr lang="en-US" sz="1400" dirty="0" smtClean="0">
              <a:cs typeface="Times New Roman" pitchFamily="18" charset="0"/>
            </a:endParaRPr>
          </a:p>
          <a:p>
            <a:pPr>
              <a:defRPr/>
            </a:pPr>
            <a:r>
              <a:rPr lang="en-US" dirty="0" smtClean="0">
                <a:cs typeface="Times New Roman" pitchFamily="18" charset="0"/>
              </a:rPr>
              <a:t>http://72.3.243.42/project/loan_disclosures.shtml</a:t>
            </a:r>
          </a:p>
          <a:p>
            <a:pPr>
              <a:defRPr/>
            </a:pPr>
            <a:endParaRPr lang="en-US" dirty="0" smtClean="0">
              <a:cs typeface="Times New Roman" pitchFamily="18" charset="0"/>
            </a:endParaRPr>
          </a:p>
          <a:p>
            <a:pPr>
              <a:defRPr/>
            </a:pPr>
            <a:r>
              <a:rPr lang="en-US" dirty="0" smtClean="0">
                <a:cs typeface="Times New Roman" pitchFamily="18" charset="0"/>
              </a:rPr>
              <a:t>In providing for losses on loans, the overriding concept in GAAP is that impairment for losses should be recognized when, based on all available information, it is probable that a loss has been incurred based on past events and conditions existing at the date of the financial statements. </a:t>
            </a:r>
          </a:p>
          <a:p>
            <a:pPr>
              <a:defRPr/>
            </a:pPr>
            <a:endParaRPr lang="en-US" dirty="0" smtClean="0">
              <a:cs typeface="Times New Roman" pitchFamily="18" charset="0"/>
            </a:endParaRPr>
          </a:p>
          <a:p>
            <a:pPr>
              <a:defRPr/>
            </a:pPr>
            <a:r>
              <a:rPr lang="en-US" dirty="0" smtClean="0">
                <a:cs typeface="Times New Roman" pitchFamily="18" charset="0"/>
              </a:rPr>
              <a:t>A loan is impaired when, based on current information and events, it is probable that a creditor</a:t>
            </a:r>
            <a:r>
              <a:rPr lang="en-US" baseline="0" dirty="0" smtClean="0">
                <a:cs typeface="Times New Roman" pitchFamily="18" charset="0"/>
              </a:rPr>
              <a:t> will be unable to collect all amounts due according to the contractual terms of the loan agreement.  Virtual certainty of loss is not necessary to be probable; however, the amount of the loss must be reasonably estimable.</a:t>
            </a:r>
            <a:endParaRPr lang="en-US" dirty="0" smtClean="0">
              <a:cs typeface="Times New Roman" pitchFamily="18" charset="0"/>
            </a:endParaRPr>
          </a:p>
          <a:p>
            <a:pPr>
              <a:defRPr/>
            </a:pPr>
            <a:endParaRPr lang="en-US" dirty="0" smtClean="0">
              <a:cs typeface="Times New Roman" pitchFamily="18" charset="0"/>
            </a:endParaRPr>
          </a:p>
          <a:p>
            <a:pPr>
              <a:defRPr/>
            </a:pPr>
            <a:r>
              <a:rPr lang="en-US" dirty="0" smtClean="0">
                <a:cs typeface="Times New Roman" pitchFamily="18" charset="0"/>
              </a:rPr>
              <a:t>Losses are not recognized before it is probable that they have been incurred, even though it may be probable based on past experience that losses will be incurred in the future.</a:t>
            </a:r>
          </a:p>
          <a:p>
            <a:pPr>
              <a:defRPr/>
            </a:pPr>
            <a:endParaRPr lang="en-US" dirty="0" smtClean="0">
              <a:cs typeface="Times New Roman" pitchFamily="18" charset="0"/>
            </a:endParaRPr>
          </a:p>
          <a:p>
            <a:pPr>
              <a:defRPr/>
            </a:pPr>
            <a:endParaRPr lang="en-US" dirty="0">
              <a:cs typeface="Times New Roman" pitchFamily="18" charset="0"/>
            </a:endParaRPr>
          </a:p>
        </p:txBody>
      </p:sp>
      <p:sp>
        <p:nvSpPr>
          <p:cNvPr id="44036" name="Slide Number Placeholder 3"/>
          <p:cNvSpPr>
            <a:spLocks noGrp="1"/>
          </p:cNvSpPr>
          <p:nvPr>
            <p:ph type="sldNum" sz="quarter" idx="5"/>
          </p:nvPr>
        </p:nvSpPr>
        <p:spPr>
          <a:noFill/>
        </p:spPr>
        <p:txBody>
          <a:bodyPr/>
          <a:lstStyle/>
          <a:p>
            <a:fld id="{1E313F5B-8254-4351-BB37-C96F309BA1DA}" type="slidenum">
              <a:rPr lang="en-US" smtClean="0"/>
              <a:pPr/>
              <a:t>4</a:t>
            </a:fld>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xfrm>
            <a:off x="669925" y="696913"/>
            <a:ext cx="5670550" cy="3486150"/>
          </a:xfrm>
          <a:ln/>
        </p:spPr>
      </p:sp>
      <p:sp>
        <p:nvSpPr>
          <p:cNvPr id="43011" name="Notes Placeholder 2"/>
          <p:cNvSpPr>
            <a:spLocks noGrp="1"/>
          </p:cNvSpPr>
          <p:nvPr>
            <p:ph type="body" idx="1"/>
          </p:nvPr>
        </p:nvSpPr>
        <p:spPr>
          <a:noFill/>
          <a:ln/>
        </p:spPr>
        <p:txBody>
          <a:bodyPr/>
          <a:lstStyle/>
          <a:p>
            <a:r>
              <a:rPr lang="en-US" b="1" dirty="0" smtClean="0"/>
              <a:t>Contra Account – </a:t>
            </a:r>
            <a:r>
              <a:rPr lang="en-US" dirty="0" smtClean="0"/>
              <a:t>also called a valuation account is an asset account that offsets an associated account. For example, accumulated depreciation account that reduces the original cost of an asset to arrive at its book value. </a:t>
            </a:r>
          </a:p>
          <a:p>
            <a:endParaRPr lang="en-US" dirty="0" smtClean="0"/>
          </a:p>
          <a:p>
            <a:r>
              <a:rPr lang="en-US" dirty="0" smtClean="0"/>
              <a:t>The ALLL</a:t>
            </a:r>
            <a:r>
              <a:rPr lang="en-US" baseline="0" dirty="0" smtClean="0"/>
              <a:t> has a credit balance.  Recoveries from charged off loans and PLLL expense entries increase the account balance.  Entries to record Charged Off Loans decrease the account balance.</a:t>
            </a:r>
          </a:p>
          <a:p>
            <a:endParaRPr lang="en-US" dirty="0" smtClean="0"/>
          </a:p>
          <a:p>
            <a:endParaRPr lang="en-US" dirty="0" smtClean="0"/>
          </a:p>
          <a:p>
            <a:endParaRPr lang="en-US" dirty="0" smtClean="0"/>
          </a:p>
        </p:txBody>
      </p:sp>
      <p:sp>
        <p:nvSpPr>
          <p:cNvPr id="43012" name="Slide Number Placeholder 3"/>
          <p:cNvSpPr>
            <a:spLocks noGrp="1"/>
          </p:cNvSpPr>
          <p:nvPr>
            <p:ph type="sldNum" sz="quarter" idx="5"/>
          </p:nvPr>
        </p:nvSpPr>
        <p:spPr>
          <a:noFill/>
        </p:spPr>
        <p:txBody>
          <a:bodyPr/>
          <a:lstStyle/>
          <a:p>
            <a:fld id="{B5EF2F85-433C-4E51-9AA4-5CF93629E099}" type="slidenum">
              <a:rPr lang="en-US" smtClean="0"/>
              <a:pPr/>
              <a:t>5</a:t>
            </a:fld>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669925" y="696913"/>
            <a:ext cx="5670550" cy="3486150"/>
          </a:xfrm>
          <a:ln/>
        </p:spPr>
      </p:sp>
      <p:sp>
        <p:nvSpPr>
          <p:cNvPr id="45059" name="Notes Placeholder 2"/>
          <p:cNvSpPr>
            <a:spLocks noGrp="1"/>
          </p:cNvSpPr>
          <p:nvPr>
            <p:ph type="body" idx="1"/>
          </p:nvPr>
        </p:nvSpPr>
        <p:spPr>
          <a:noFill/>
          <a:ln/>
        </p:spPr>
        <p:txBody>
          <a:bodyPr/>
          <a:lstStyle/>
          <a:p>
            <a:pPr>
              <a:spcBef>
                <a:spcPct val="0"/>
              </a:spcBef>
            </a:pPr>
            <a:r>
              <a:rPr lang="en-US" sz="1000" i="1" dirty="0" smtClean="0"/>
              <a:t>The </a:t>
            </a:r>
          </a:p>
          <a:p>
            <a:pPr>
              <a:spcBef>
                <a:spcPct val="0"/>
              </a:spcBef>
            </a:pPr>
            <a:r>
              <a:rPr lang="en-US" sz="1000" i="1" dirty="0" smtClean="0"/>
              <a:t>As our audience is small credit unions under $20 million we will concentrate on FAS 5 and generally limit our discussion of FAS 114 to TDR’s.</a:t>
            </a:r>
          </a:p>
          <a:p>
            <a:pPr>
              <a:spcBef>
                <a:spcPct val="0"/>
              </a:spcBef>
            </a:pPr>
            <a:endParaRPr lang="en-US" sz="1000" dirty="0" smtClean="0"/>
          </a:p>
          <a:p>
            <a:pPr>
              <a:spcBef>
                <a:spcPct val="0"/>
              </a:spcBef>
            </a:pPr>
            <a:r>
              <a:rPr lang="en-US" sz="1000" b="1" dirty="0" smtClean="0"/>
              <a:t>Troubled Debt Restructuring - </a:t>
            </a:r>
            <a:r>
              <a:rPr lang="en-US" sz="1000" dirty="0" smtClean="0"/>
              <a:t>Distinguish (upfront) between the concepts of “restructuring debt” and a “troubled debt restructuring”, the latter concept having a specific significance within GAAP.</a:t>
            </a:r>
          </a:p>
          <a:p>
            <a:pPr>
              <a:spcBef>
                <a:spcPct val="0"/>
              </a:spcBef>
            </a:pPr>
            <a:endParaRPr lang="en-US" sz="1000" dirty="0" smtClean="0"/>
          </a:p>
          <a:p>
            <a:pPr>
              <a:spcBef>
                <a:spcPct val="0"/>
              </a:spcBef>
            </a:pPr>
            <a:r>
              <a:rPr lang="en-US" sz="1000" dirty="0" smtClean="0"/>
              <a:t>According to FAS 15, a restructuring of a debt constitutes a troubled debt restructuring if the financial institution </a:t>
            </a:r>
            <a:r>
              <a:rPr lang="en-US" sz="1000" u="sng" dirty="0" smtClean="0"/>
              <a:t>for economic or legal reasons related to the borrower’s financial difficulties grants a concession to the borrower that it would not otherwise consider.</a:t>
            </a:r>
            <a:r>
              <a:rPr lang="en-US" sz="1000" dirty="0" smtClean="0"/>
              <a:t> That concession either stems from an agreement between the financial institution and the borrower or is imposed by law or a court. A troubled debt restructuring may include, but is not necessarily limited to, one or a combination of the following:</a:t>
            </a:r>
          </a:p>
          <a:p>
            <a:pPr>
              <a:spcBef>
                <a:spcPct val="0"/>
              </a:spcBef>
            </a:pPr>
            <a:r>
              <a:rPr lang="en-US" sz="1000" dirty="0" smtClean="0"/>
              <a:t>   • Transfer from the borrower to the financial institution of receivables from third parties, real estate, or other assets to satisfy fully or partially a debt.</a:t>
            </a:r>
          </a:p>
          <a:p>
            <a:pPr>
              <a:spcBef>
                <a:spcPct val="0"/>
              </a:spcBef>
            </a:pPr>
            <a:r>
              <a:rPr lang="en-US" sz="1000" dirty="0" smtClean="0"/>
              <a:t>   • Issuance or other granting of an equity interest to the financial institution by the borrower to satisfy fully or partially a debt unless the equity interest is granted pursuant to existing terms for converting the debt into an equity interest.</a:t>
            </a:r>
          </a:p>
          <a:p>
            <a:pPr>
              <a:spcBef>
                <a:spcPct val="0"/>
              </a:spcBef>
            </a:pPr>
            <a:r>
              <a:rPr lang="en-US" sz="1000" dirty="0" smtClean="0"/>
              <a:t>   • Modification of terms of a debt, such as reduction of the stated interest rate for the remaining original life of the debt.</a:t>
            </a:r>
          </a:p>
          <a:p>
            <a:pPr>
              <a:spcBef>
                <a:spcPct val="0"/>
              </a:spcBef>
            </a:pPr>
            <a:r>
              <a:rPr lang="en-US" sz="1000" b="1" dirty="0" smtClean="0"/>
              <a:t>It is important to note that not all debt restructuring qualifies as TDR, even if the member debtor is experiencing some financial difficulties. A TDR is not involved if the:</a:t>
            </a:r>
          </a:p>
          <a:p>
            <a:pPr>
              <a:spcBef>
                <a:spcPct val="0"/>
              </a:spcBef>
            </a:pPr>
            <a:r>
              <a:rPr lang="en-US" sz="1000" dirty="0" smtClean="0"/>
              <a:t>a) Fair value of the property received (by repossession or foreclosure) at least equals the credit union’s recorded investment in the loan (face amount +/- applicable accrued interest and unamortized premium, discount, finance charges, or acquisition costs but not net of ALLL); or</a:t>
            </a:r>
          </a:p>
          <a:p>
            <a:pPr>
              <a:spcBef>
                <a:spcPct val="0"/>
              </a:spcBef>
            </a:pPr>
            <a:r>
              <a:rPr lang="en-US" sz="1000" dirty="0" smtClean="0"/>
              <a:t>b) Credit union reduces the effective interest rate on the loan primarily to reflect a decrease in market interest rates in general or a decrease in the risk so as to maintain a relationship  with a borrower who can readily obtain funds from other sources at the current market interest rate.</a:t>
            </a:r>
          </a:p>
          <a:p>
            <a:pPr>
              <a:spcBef>
                <a:spcPct val="0"/>
              </a:spcBef>
            </a:pPr>
            <a:r>
              <a:rPr lang="en-US" sz="1000" dirty="0" smtClean="0"/>
              <a:t>Each SFAS Nos. 15, 114, and 144 must be taken into consideration when accounting for TDR.</a:t>
            </a:r>
          </a:p>
          <a:p>
            <a:endParaRPr lang="en-US" sz="1000" dirty="0" smtClean="0"/>
          </a:p>
        </p:txBody>
      </p:sp>
      <p:sp>
        <p:nvSpPr>
          <p:cNvPr id="45060" name="Slide Number Placeholder 3"/>
          <p:cNvSpPr>
            <a:spLocks noGrp="1"/>
          </p:cNvSpPr>
          <p:nvPr>
            <p:ph type="sldNum" sz="quarter" idx="5"/>
          </p:nvPr>
        </p:nvSpPr>
        <p:spPr>
          <a:noFill/>
        </p:spPr>
        <p:txBody>
          <a:bodyPr/>
          <a:lstStyle/>
          <a:p>
            <a:fld id="{68B99077-BE2E-437C-AF5F-8871301224E8}" type="slidenum">
              <a:rPr lang="en-US" smtClean="0"/>
              <a:pPr/>
              <a:t>6</a:t>
            </a:fld>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9925" y="696913"/>
            <a:ext cx="5670550" cy="3486150"/>
          </a:xfrm>
        </p:spPr>
      </p:sp>
      <p:sp>
        <p:nvSpPr>
          <p:cNvPr id="3" name="Notes Placeholder 2"/>
          <p:cNvSpPr>
            <a:spLocks noGrp="1"/>
          </p:cNvSpPr>
          <p:nvPr>
            <p:ph type="body" idx="1"/>
          </p:nvPr>
        </p:nvSpPr>
        <p:spPr/>
        <p:txBody>
          <a:bodyPr>
            <a:normAutofit fontScale="47500" lnSpcReduction="20000"/>
          </a:bodyPr>
          <a:lstStyle/>
          <a:p>
            <a:r>
              <a:rPr lang="en-US" sz="1600" b="1" dirty="0" smtClean="0"/>
              <a:t>Stop the presentation and go to the handout: “Factors in Determining the ALLL”</a:t>
            </a:r>
          </a:p>
          <a:p>
            <a:r>
              <a:rPr lang="en-US" sz="1600" b="1" dirty="0" smtClean="0"/>
              <a:t>Click on the embedded WORD document to access the handout</a:t>
            </a:r>
          </a:p>
          <a:p>
            <a:r>
              <a:rPr lang="en-US" dirty="0" smtClean="0"/>
              <a:t>Ask the audience for comment on these points:</a:t>
            </a:r>
          </a:p>
          <a:p>
            <a:endParaRPr lang="en-US" dirty="0" smtClean="0"/>
          </a:p>
          <a:p>
            <a:r>
              <a:rPr lang="en-US" b="1" dirty="0" smtClean="0"/>
              <a:t>Changes</a:t>
            </a:r>
            <a:r>
              <a:rPr lang="en-US" b="1" baseline="0" dirty="0" smtClean="0"/>
              <a:t> in lending policies and procedures:</a:t>
            </a:r>
          </a:p>
          <a:p>
            <a:pPr>
              <a:buFont typeface="Arial" pitchFamily="34" charset="0"/>
              <a:buChar char="•"/>
            </a:pPr>
            <a:r>
              <a:rPr lang="en-US" baseline="0" dirty="0" smtClean="0"/>
              <a:t>Has the credit union changed the way it makes loan decisions? (shorter loan form, etc.)</a:t>
            </a:r>
          </a:p>
          <a:p>
            <a:pPr>
              <a:buFont typeface="Arial" pitchFamily="34" charset="0"/>
              <a:buChar char="•"/>
            </a:pPr>
            <a:r>
              <a:rPr lang="en-US" baseline="0" dirty="0" smtClean="0"/>
              <a:t>Has the credit union introduced a new loan product?</a:t>
            </a:r>
          </a:p>
          <a:p>
            <a:pPr>
              <a:buFont typeface="Arial" pitchFamily="34" charset="0"/>
              <a:buChar char="•"/>
            </a:pPr>
            <a:r>
              <a:rPr lang="en-US" baseline="0" dirty="0" smtClean="0"/>
              <a:t>Has the credit union streamlined its decision criteria?</a:t>
            </a:r>
          </a:p>
          <a:p>
            <a:pPr>
              <a:buFont typeface="Arial" pitchFamily="34" charset="0"/>
              <a:buNone/>
            </a:pPr>
            <a:endParaRPr lang="en-US" baseline="0" dirty="0" smtClean="0"/>
          </a:p>
          <a:p>
            <a:pPr>
              <a:buFont typeface="Arial" pitchFamily="34" charset="0"/>
              <a:buNone/>
            </a:pPr>
            <a:r>
              <a:rPr lang="en-US" b="1" baseline="0" dirty="0" smtClean="0"/>
              <a:t>Underwriting standards:</a:t>
            </a:r>
          </a:p>
          <a:p>
            <a:pPr>
              <a:buFont typeface="Arial" pitchFamily="34" charset="0"/>
              <a:buChar char="•"/>
            </a:pPr>
            <a:r>
              <a:rPr lang="en-US" baseline="0" dirty="0" smtClean="0"/>
              <a:t>Is the credit union relaxing its lending guidelines to serve more of its members?</a:t>
            </a:r>
          </a:p>
          <a:p>
            <a:pPr>
              <a:buFont typeface="Arial" pitchFamily="34" charset="0"/>
              <a:buChar char="•"/>
            </a:pPr>
            <a:r>
              <a:rPr lang="en-US" baseline="0" dirty="0" smtClean="0"/>
              <a:t>Has the credit union adopted a new scoring system? (changed from FICO to another system)</a:t>
            </a:r>
          </a:p>
          <a:p>
            <a:pPr>
              <a:buFont typeface="Arial" pitchFamily="34" charset="0"/>
              <a:buChar char="•"/>
            </a:pPr>
            <a:endParaRPr lang="en-US" baseline="0" dirty="0" smtClean="0"/>
          </a:p>
          <a:p>
            <a:pPr>
              <a:buFont typeface="Arial" pitchFamily="34" charset="0"/>
              <a:buNone/>
            </a:pPr>
            <a:r>
              <a:rPr lang="en-US" b="1" baseline="0" dirty="0" smtClean="0"/>
              <a:t>Nature and volume of asset portfolio:</a:t>
            </a:r>
          </a:p>
          <a:p>
            <a:pPr>
              <a:buFont typeface="Arial" pitchFamily="34" charset="0"/>
              <a:buChar char="•"/>
            </a:pPr>
            <a:r>
              <a:rPr lang="en-US" baseline="0" dirty="0" smtClean="0"/>
              <a:t>Is the credit union in a new loan campaign?</a:t>
            </a:r>
          </a:p>
          <a:p>
            <a:pPr>
              <a:buFont typeface="Arial" pitchFamily="34" charset="0"/>
              <a:buChar char="•"/>
            </a:pPr>
            <a:r>
              <a:rPr lang="en-US" baseline="0" dirty="0" smtClean="0"/>
              <a:t>Is the credit union emphasizing a new/used car promotion (Enterprise sales)</a:t>
            </a:r>
          </a:p>
          <a:p>
            <a:pPr>
              <a:buFont typeface="Arial" pitchFamily="34" charset="0"/>
              <a:buChar char="•"/>
            </a:pPr>
            <a:endParaRPr lang="en-US" baseline="0" dirty="0" smtClean="0"/>
          </a:p>
          <a:p>
            <a:pPr>
              <a:buFont typeface="Arial" pitchFamily="34" charset="0"/>
              <a:buNone/>
            </a:pPr>
            <a:r>
              <a:rPr lang="en-US" b="1" baseline="0" dirty="0" smtClean="0"/>
              <a:t>Experience and ability of lending staff:</a:t>
            </a:r>
          </a:p>
          <a:p>
            <a:pPr>
              <a:buFont typeface="Arial" pitchFamily="34" charset="0"/>
              <a:buChar char="•"/>
            </a:pPr>
            <a:r>
              <a:rPr lang="en-US" baseline="0" dirty="0" smtClean="0"/>
              <a:t>Have new loan personnel been hired recently?</a:t>
            </a:r>
          </a:p>
          <a:p>
            <a:pPr>
              <a:buFont typeface="Arial" pitchFamily="34" charset="0"/>
              <a:buChar char="•"/>
            </a:pPr>
            <a:r>
              <a:rPr lang="en-US" baseline="0" dirty="0" smtClean="0"/>
              <a:t>What has been the individual charge off rate for each of the lending staff?</a:t>
            </a:r>
          </a:p>
          <a:p>
            <a:pPr>
              <a:buFont typeface="Arial" pitchFamily="34" charset="0"/>
              <a:buChar char="•"/>
            </a:pPr>
            <a:endParaRPr lang="en-US" baseline="0" dirty="0" smtClean="0"/>
          </a:p>
          <a:p>
            <a:pPr>
              <a:buFont typeface="Arial" pitchFamily="34" charset="0"/>
              <a:buNone/>
            </a:pPr>
            <a:r>
              <a:rPr lang="en-US" b="1" baseline="0" dirty="0" smtClean="0"/>
              <a:t>Overall quality of loan portfolio:</a:t>
            </a:r>
          </a:p>
          <a:p>
            <a:pPr>
              <a:buFont typeface="Arial" pitchFamily="34" charset="0"/>
              <a:buChar char="•"/>
            </a:pPr>
            <a:r>
              <a:rPr lang="en-US" baseline="0" dirty="0" smtClean="0"/>
              <a:t>Have charge offs been historically high?</a:t>
            </a:r>
          </a:p>
          <a:p>
            <a:pPr>
              <a:buFont typeface="Arial" pitchFamily="34" charset="0"/>
              <a:buChar char="•"/>
            </a:pPr>
            <a:r>
              <a:rPr lang="en-US" baseline="0" dirty="0" smtClean="0"/>
              <a:t>Have charge off been escalating recently?</a:t>
            </a:r>
          </a:p>
          <a:p>
            <a:pPr>
              <a:buFont typeface="Arial" pitchFamily="34" charset="0"/>
              <a:buChar char="•"/>
            </a:pPr>
            <a:endParaRPr lang="en-US" baseline="0" dirty="0" smtClean="0"/>
          </a:p>
          <a:p>
            <a:pPr>
              <a:buFont typeface="Arial" pitchFamily="34" charset="0"/>
              <a:buNone/>
            </a:pPr>
            <a:r>
              <a:rPr lang="en-US" b="1" baseline="0" dirty="0" smtClean="0"/>
              <a:t>Quality of loan review system:</a:t>
            </a:r>
          </a:p>
          <a:p>
            <a:pPr>
              <a:buFont typeface="Arial" pitchFamily="34" charset="0"/>
              <a:buChar char="•"/>
            </a:pPr>
            <a:r>
              <a:rPr lang="en-US" baseline="0" dirty="0" smtClean="0"/>
              <a:t>Do marginal loans get reviewed by a credit committee or a second set of eyes?</a:t>
            </a:r>
          </a:p>
          <a:p>
            <a:pPr>
              <a:buFont typeface="Arial" pitchFamily="34" charset="0"/>
              <a:buChar char="•"/>
            </a:pPr>
            <a:r>
              <a:rPr lang="en-US" baseline="0" dirty="0" smtClean="0"/>
              <a:t>Are charge offs given a “post mortem” exam?</a:t>
            </a:r>
          </a:p>
          <a:p>
            <a:pPr>
              <a:buFont typeface="Arial" pitchFamily="34" charset="0"/>
              <a:buChar char="•"/>
            </a:pPr>
            <a:endParaRPr lang="en-US" baseline="0" dirty="0" smtClean="0"/>
          </a:p>
          <a:p>
            <a:pPr>
              <a:buFont typeface="Arial" pitchFamily="34" charset="0"/>
              <a:buNone/>
            </a:pPr>
            <a:r>
              <a:rPr lang="en-US" b="1" baseline="0" dirty="0" smtClean="0"/>
              <a:t>Degree of oversight by the Board:</a:t>
            </a:r>
          </a:p>
          <a:p>
            <a:pPr>
              <a:buFont typeface="Arial" pitchFamily="34" charset="0"/>
              <a:buChar char="•"/>
            </a:pPr>
            <a:r>
              <a:rPr lang="en-US" baseline="0" dirty="0" smtClean="0"/>
              <a:t>Does the Board understand its responsibility in management oversight?</a:t>
            </a:r>
          </a:p>
          <a:p>
            <a:pPr>
              <a:buFont typeface="Arial" pitchFamily="34" charset="0"/>
              <a:buChar char="•"/>
            </a:pPr>
            <a:r>
              <a:rPr lang="en-US" baseline="0" dirty="0" smtClean="0"/>
              <a:t>Does the Board get regular training in regulatory matters and Board responsibilities?</a:t>
            </a:r>
          </a:p>
          <a:p>
            <a:pPr>
              <a:buFont typeface="Arial" pitchFamily="34" charset="0"/>
              <a:buChar char="•"/>
            </a:pPr>
            <a:endParaRPr lang="en-US" baseline="0" dirty="0" smtClean="0"/>
          </a:p>
          <a:p>
            <a:pPr>
              <a:buFont typeface="Arial" pitchFamily="34" charset="0"/>
              <a:buNone/>
            </a:pPr>
            <a:r>
              <a:rPr lang="en-US" b="1" baseline="0" dirty="0" smtClean="0"/>
              <a:t>Amount of credit concentrations, economic &amp; business conditions of the credit union?</a:t>
            </a:r>
          </a:p>
          <a:p>
            <a:pPr>
              <a:buFont typeface="Arial" pitchFamily="34" charset="0"/>
              <a:buChar char="•"/>
            </a:pPr>
            <a:r>
              <a:rPr lang="en-US" baseline="0" dirty="0" smtClean="0"/>
              <a:t>Do one or two credit products dominate the loan portfolio?</a:t>
            </a:r>
          </a:p>
          <a:p>
            <a:pPr>
              <a:buFont typeface="Arial" pitchFamily="34" charset="0"/>
              <a:buChar char="•"/>
            </a:pPr>
            <a:r>
              <a:rPr lang="en-US" baseline="0" dirty="0" smtClean="0"/>
              <a:t>Any major SEG laying-off or going out of business?</a:t>
            </a:r>
          </a:p>
          <a:p>
            <a:pPr>
              <a:buFont typeface="Arial" pitchFamily="34" charset="0"/>
              <a:buChar char="•"/>
            </a:pPr>
            <a:r>
              <a:rPr lang="en-US" baseline="0" dirty="0" smtClean="0"/>
              <a:t>Have market conditions negatively impacted the credit union’s bottom line?</a:t>
            </a:r>
            <a:endParaRPr lang="en-US" dirty="0"/>
          </a:p>
        </p:txBody>
      </p:sp>
      <p:sp>
        <p:nvSpPr>
          <p:cNvPr id="4" name="Slide Number Placeholder 3"/>
          <p:cNvSpPr>
            <a:spLocks noGrp="1"/>
          </p:cNvSpPr>
          <p:nvPr>
            <p:ph type="sldNum" sz="quarter" idx="10"/>
          </p:nvPr>
        </p:nvSpPr>
        <p:spPr/>
        <p:txBody>
          <a:bodyPr/>
          <a:lstStyle/>
          <a:p>
            <a:pPr>
              <a:defRPr/>
            </a:pPr>
            <a:fld id="{730422BC-0A0A-48A4-9D36-0E05F4996C7E}"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xfrm>
            <a:off x="669925" y="696913"/>
            <a:ext cx="5670550" cy="3486150"/>
          </a:xfrm>
          <a:ln/>
        </p:spPr>
      </p:sp>
      <p:sp>
        <p:nvSpPr>
          <p:cNvPr id="46083" name="Notes Placeholder 2"/>
          <p:cNvSpPr>
            <a:spLocks noGrp="1"/>
          </p:cNvSpPr>
          <p:nvPr>
            <p:ph type="body" idx="1"/>
          </p:nvPr>
        </p:nvSpPr>
        <p:spPr>
          <a:noFill/>
          <a:ln/>
        </p:spPr>
        <p:txBody>
          <a:bodyPr/>
          <a:lstStyle/>
          <a:p>
            <a:r>
              <a:rPr lang="en-US" dirty="0" smtClean="0"/>
              <a:t>The FAS 5 component of the ALLL consist</a:t>
            </a:r>
            <a:r>
              <a:rPr lang="en-US" baseline="0" dirty="0" smtClean="0"/>
              <a:t> of all losses that are probable (that result from an event that can be identified and that has already happened, not an event that is rumored to happen sometime in the future) and that can be estimated. </a:t>
            </a:r>
            <a:endParaRPr lang="en-US" dirty="0" smtClean="0"/>
          </a:p>
        </p:txBody>
      </p:sp>
      <p:sp>
        <p:nvSpPr>
          <p:cNvPr id="46084" name="Slide Number Placeholder 3"/>
          <p:cNvSpPr>
            <a:spLocks noGrp="1"/>
          </p:cNvSpPr>
          <p:nvPr>
            <p:ph type="sldNum" sz="quarter" idx="5"/>
          </p:nvPr>
        </p:nvSpPr>
        <p:spPr>
          <a:noFill/>
        </p:spPr>
        <p:txBody>
          <a:bodyPr/>
          <a:lstStyle/>
          <a:p>
            <a:fld id="{81261E17-CA0B-49F4-B459-F181FEC51E4E}" type="slidenum">
              <a:rPr lang="en-US" smtClean="0"/>
              <a:pPr/>
              <a:t>8</a:t>
            </a:fld>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xfrm>
            <a:off x="669925" y="696913"/>
            <a:ext cx="5670550" cy="3486150"/>
          </a:xfrm>
          <a:ln/>
        </p:spPr>
      </p:sp>
      <p:sp>
        <p:nvSpPr>
          <p:cNvPr id="47107" name="Notes Placeholder 2"/>
          <p:cNvSpPr>
            <a:spLocks noGrp="1"/>
          </p:cNvSpPr>
          <p:nvPr>
            <p:ph type="body" idx="1"/>
          </p:nvPr>
        </p:nvSpPr>
        <p:spPr>
          <a:noFill/>
          <a:ln/>
        </p:spPr>
        <p:txBody>
          <a:bodyPr/>
          <a:lstStyle/>
          <a:p>
            <a:r>
              <a:rPr lang="en-US" b="1" i="1" dirty="0" smtClean="0"/>
              <a:t>For</a:t>
            </a:r>
            <a:r>
              <a:rPr lang="en-US" b="1" i="1" baseline="0" dirty="0" smtClean="0"/>
              <a:t> small credit unions, groups of loans may include:</a:t>
            </a:r>
          </a:p>
          <a:p>
            <a:pPr>
              <a:buFont typeface="Arial" pitchFamily="34" charset="0"/>
              <a:buChar char="•"/>
            </a:pPr>
            <a:r>
              <a:rPr lang="en-US" baseline="0" dirty="0" smtClean="0"/>
              <a:t>Signature loans</a:t>
            </a:r>
          </a:p>
          <a:p>
            <a:pPr>
              <a:buFont typeface="Arial" pitchFamily="34" charset="0"/>
              <a:buChar char="•"/>
            </a:pPr>
            <a:r>
              <a:rPr lang="en-US" baseline="0" dirty="0" smtClean="0"/>
              <a:t>Credit card loans</a:t>
            </a:r>
          </a:p>
          <a:p>
            <a:pPr>
              <a:buFont typeface="Arial" pitchFamily="34" charset="0"/>
              <a:buChar char="•"/>
            </a:pPr>
            <a:r>
              <a:rPr lang="en-US" baseline="0" dirty="0" smtClean="0"/>
              <a:t>New vehicle loans</a:t>
            </a:r>
          </a:p>
          <a:p>
            <a:pPr>
              <a:buFont typeface="Arial" pitchFamily="34" charset="0"/>
              <a:buChar char="•"/>
            </a:pPr>
            <a:r>
              <a:rPr lang="en-US" baseline="0" dirty="0" smtClean="0"/>
              <a:t>Used vehicle loans</a:t>
            </a:r>
          </a:p>
          <a:p>
            <a:pPr>
              <a:buFont typeface="Arial" pitchFamily="34" charset="0"/>
              <a:buChar char="•"/>
            </a:pPr>
            <a:r>
              <a:rPr lang="en-US" baseline="0" dirty="0" smtClean="0"/>
              <a:t>HELOCs</a:t>
            </a:r>
          </a:p>
          <a:p>
            <a:pPr>
              <a:buFont typeface="Arial" pitchFamily="34" charset="0"/>
              <a:buNone/>
            </a:pPr>
            <a:r>
              <a:rPr lang="en-US" b="1" u="sng" baseline="0" dirty="0" smtClean="0"/>
              <a:t>***NOTE: it is insufficient to group loans solely by loan type to the exclusion of delinquency status. Doing so will inevitably create an underfunded ALLL***</a:t>
            </a:r>
          </a:p>
          <a:p>
            <a:pPr>
              <a:buFont typeface="Arial" pitchFamily="34" charset="0"/>
              <a:buChar char="•"/>
            </a:pPr>
            <a:endParaRPr lang="en-US" baseline="0" dirty="0" smtClean="0"/>
          </a:p>
          <a:p>
            <a:endParaRPr lang="en-US" b="1" dirty="0" smtClean="0"/>
          </a:p>
          <a:p>
            <a:endParaRPr lang="en-US" dirty="0" smtClean="0"/>
          </a:p>
        </p:txBody>
      </p:sp>
      <p:sp>
        <p:nvSpPr>
          <p:cNvPr id="47108" name="Slide Number Placeholder 3"/>
          <p:cNvSpPr>
            <a:spLocks noGrp="1"/>
          </p:cNvSpPr>
          <p:nvPr>
            <p:ph type="sldNum" sz="quarter" idx="5"/>
          </p:nvPr>
        </p:nvSpPr>
        <p:spPr>
          <a:noFill/>
        </p:spPr>
        <p:txBody>
          <a:bodyPr/>
          <a:lstStyle/>
          <a:p>
            <a:fld id="{F6263C86-9631-4F82-9A6F-0D03E5D0506B}" type="slidenum">
              <a:rPr lang="en-US" smtClean="0"/>
              <a:pPr/>
              <a:t>9</a:t>
            </a:fld>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Accounting Bulletin 06-01, “Factors to Consider in Estimation of Credit</a:t>
            </a:r>
            <a:r>
              <a:rPr lang="en-US" b="1" baseline="0" dirty="0" smtClean="0"/>
              <a:t> Losses,” pg 8:</a:t>
            </a:r>
          </a:p>
          <a:p>
            <a:r>
              <a:rPr lang="en-US" baseline="0" dirty="0" smtClean="0"/>
              <a:t>“While historical loss experience provides a reasonable starting point for the institution’s analysis, historical losses, or even recent trends in losses, </a:t>
            </a:r>
            <a:r>
              <a:rPr lang="en-US" u="sng" baseline="0" dirty="0" smtClean="0"/>
              <a:t>do not by themselves form a sufficient basis to determine the appropriate level for the ALLL. </a:t>
            </a:r>
            <a:r>
              <a:rPr lang="en-US" baseline="0" dirty="0" smtClean="0"/>
              <a:t>Management should also consider those qualitative or environmental factors that are likely to cause estimated credit losses associated with the institution’s existing portfolio to differ from historical loss experience”</a:t>
            </a:r>
          </a:p>
          <a:p>
            <a:r>
              <a:rPr lang="en-US" dirty="0" smtClean="0"/>
              <a:t> </a:t>
            </a:r>
            <a:endParaRPr lang="en-US" dirty="0"/>
          </a:p>
        </p:txBody>
      </p:sp>
      <p:sp>
        <p:nvSpPr>
          <p:cNvPr id="4" name="Slide Number Placeholder 3"/>
          <p:cNvSpPr>
            <a:spLocks noGrp="1"/>
          </p:cNvSpPr>
          <p:nvPr>
            <p:ph type="sldNum" sz="quarter" idx="10"/>
          </p:nvPr>
        </p:nvSpPr>
        <p:spPr/>
        <p:txBody>
          <a:bodyPr/>
          <a:lstStyle/>
          <a:p>
            <a:pPr>
              <a:defRPr/>
            </a:pPr>
            <a:fld id="{730422BC-0A0A-48A4-9D36-0E05F4996C7E}"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669925" y="696913"/>
            <a:ext cx="5670550" cy="3486150"/>
          </a:xfrm>
          <a:ln/>
        </p:spPr>
      </p:sp>
      <p:sp>
        <p:nvSpPr>
          <p:cNvPr id="3" name="Notes Placeholder 2"/>
          <p:cNvSpPr>
            <a:spLocks noGrp="1"/>
          </p:cNvSpPr>
          <p:nvPr>
            <p:ph type="body" idx="1"/>
          </p:nvPr>
        </p:nvSpPr>
        <p:spPr>
          <a:xfrm>
            <a:off x="233682" y="4415790"/>
            <a:ext cx="6543040" cy="4648200"/>
          </a:xfrm>
        </p:spPr>
        <p:txBody>
          <a:bodyPr>
            <a:noAutofit/>
          </a:bodyPr>
          <a:lstStyle/>
          <a:p>
            <a:pPr>
              <a:spcBef>
                <a:spcPts val="0"/>
              </a:spcBef>
              <a:spcAft>
                <a:spcPts val="0"/>
              </a:spcAft>
              <a:defRPr/>
            </a:pPr>
            <a:r>
              <a:rPr lang="en-US" sz="1100" dirty="0" smtClean="0">
                <a:cs typeface="Times New Roman" pitchFamily="18" charset="0"/>
              </a:rPr>
              <a:t>Documentation helpful in pooling loans: Loan trial balances by categories, delinquency stage and types of loans, Management reports about the mix of loans in the portfolio, An internal or external loan grading report, call report.</a:t>
            </a:r>
            <a:endParaRPr lang="en-US" sz="1100" dirty="0" smtClean="0"/>
          </a:p>
          <a:p>
            <a:pPr>
              <a:defRPr/>
            </a:pPr>
            <a:endParaRPr lang="en-US" sz="1100" dirty="0" smtClean="0">
              <a:cs typeface="Times New Roman" pitchFamily="18" charset="0"/>
            </a:endParaRPr>
          </a:p>
          <a:p>
            <a:pPr>
              <a:buFont typeface="Arial" pitchFamily="34" charset="0"/>
              <a:buChar char="•"/>
              <a:defRPr/>
            </a:pPr>
            <a:r>
              <a:rPr lang="en-US" sz="1100" dirty="0" smtClean="0">
                <a:cs typeface="Times New Roman" pitchFamily="18" charset="0"/>
              </a:rPr>
              <a:t> For loans evaluated on a group basis under FAS 5, management should pool the loan portfolio by identifying risk characteristics that are common to groups of loans. Credit unions typically decide how to pool their loan portfolios based on many factors, which vary with their business strategies as well as their information system capabilities. </a:t>
            </a:r>
          </a:p>
          <a:p>
            <a:pPr>
              <a:buFont typeface="Arial" pitchFamily="34" charset="0"/>
              <a:buChar char="•"/>
              <a:defRPr/>
            </a:pPr>
            <a:r>
              <a:rPr lang="en-US" sz="1100" dirty="0" smtClean="0">
                <a:cs typeface="Times New Roman" pitchFamily="18" charset="0"/>
              </a:rPr>
              <a:t>  Smaller credit unions that are involved in less complex activities often pool the portfolio into broad loan categories. This method of segmenting the portfolio is likely to be appropriate only in small credit unions offering a narrow range of loan products. </a:t>
            </a:r>
          </a:p>
          <a:p>
            <a:pPr>
              <a:buFont typeface="Arial" pitchFamily="34" charset="0"/>
              <a:buChar char="•"/>
              <a:defRPr/>
            </a:pPr>
            <a:r>
              <a:rPr lang="en-US" sz="1100" dirty="0" smtClean="0">
                <a:cs typeface="Times New Roman" pitchFamily="18" charset="0"/>
              </a:rPr>
              <a:t>  Larger credit unions typically offer a more diverse and complex mix of loan products. Such credit unions may start by pooling the portfolio into major loan types but typically have more detailed information available that allows them to further segregate the portfolio into product line segments based on the risk characteristics of each portfolio segment. (i.e.: purpose or collateral code)</a:t>
            </a:r>
          </a:p>
          <a:p>
            <a:pPr>
              <a:buFont typeface="Arial" pitchFamily="34" charset="0"/>
              <a:buChar char="•"/>
              <a:defRPr/>
            </a:pPr>
            <a:r>
              <a:rPr lang="en-US" sz="1100" dirty="0" smtClean="0">
                <a:cs typeface="Times New Roman" pitchFamily="18" charset="0"/>
              </a:rPr>
              <a:t>  Regardless of the segmentation method used, a credit union should maintain documentation to support its conclusion that the loans in each segment have similar attributes or characteristics. </a:t>
            </a:r>
          </a:p>
          <a:p>
            <a:pPr>
              <a:buFont typeface="Arial" pitchFamily="34" charset="0"/>
              <a:buChar char="•"/>
              <a:defRPr/>
            </a:pPr>
            <a:r>
              <a:rPr lang="en-US" sz="1100" dirty="0" smtClean="0">
                <a:cs typeface="Times New Roman" pitchFamily="18" charset="0"/>
              </a:rPr>
              <a:t>  As economic and other business conditions change, credit unions often modify their business strategies, which may result in adjustments to the way in which they pool their loan portfolio for purposes of estimating loan losses. </a:t>
            </a:r>
          </a:p>
          <a:p>
            <a:pPr>
              <a:defRPr/>
            </a:pPr>
            <a:endParaRPr lang="en-US" sz="1000" dirty="0" smtClean="0">
              <a:cs typeface="Times New Roman" pitchFamily="18" charset="0"/>
            </a:endParaRPr>
          </a:p>
        </p:txBody>
      </p:sp>
      <p:sp>
        <p:nvSpPr>
          <p:cNvPr id="48132" name="Slide Number Placeholder 3"/>
          <p:cNvSpPr>
            <a:spLocks noGrp="1"/>
          </p:cNvSpPr>
          <p:nvPr>
            <p:ph type="sldNum" sz="quarter" idx="5"/>
          </p:nvPr>
        </p:nvSpPr>
        <p:spPr>
          <a:noFill/>
        </p:spPr>
        <p:txBody>
          <a:bodyPr/>
          <a:lstStyle/>
          <a:p>
            <a:fld id="{2571C1EC-D020-4540-B2FA-19D726E06FDC}" type="slidenum">
              <a:rPr lang="en-US" smtClean="0"/>
              <a:pPr/>
              <a:t>11</a:t>
            </a:fld>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xfrm>
            <a:off x="669925" y="696913"/>
            <a:ext cx="5670550" cy="3486150"/>
          </a:xfrm>
          <a:ln/>
        </p:spPr>
      </p:sp>
      <p:sp>
        <p:nvSpPr>
          <p:cNvPr id="3" name="Notes Placeholder 2"/>
          <p:cNvSpPr>
            <a:spLocks noGrp="1"/>
          </p:cNvSpPr>
          <p:nvPr>
            <p:ph type="body" idx="1"/>
          </p:nvPr>
        </p:nvSpPr>
        <p:spPr>
          <a:xfrm>
            <a:off x="1" y="4415791"/>
            <a:ext cx="7010400" cy="4880610"/>
          </a:xfrm>
        </p:spPr>
        <p:txBody>
          <a:bodyPr>
            <a:normAutofit/>
          </a:bodyPr>
          <a:lstStyle/>
          <a:p>
            <a:pPr eaLnBrk="1" hangingPunct="1">
              <a:lnSpc>
                <a:spcPct val="90000"/>
              </a:lnSpc>
              <a:spcBef>
                <a:spcPct val="0"/>
              </a:spcBef>
              <a:spcAft>
                <a:spcPct val="50000"/>
              </a:spcAft>
            </a:pPr>
            <a:r>
              <a:rPr lang="en-US" sz="1100" b="1" dirty="0" smtClean="0">
                <a:cs typeface="Times New Roman" pitchFamily="18" charset="0"/>
              </a:rPr>
              <a:t>***The starting</a:t>
            </a:r>
            <a:r>
              <a:rPr lang="en-US" sz="1100" b="1" baseline="0" dirty="0" smtClean="0">
                <a:cs typeface="Times New Roman" pitchFamily="18" charset="0"/>
              </a:rPr>
              <a:t> point</a:t>
            </a:r>
            <a:r>
              <a:rPr lang="en-US" sz="1100" b="1" dirty="0" smtClean="0">
                <a:cs typeface="Times New Roman" pitchFamily="18" charset="0"/>
              </a:rPr>
              <a:t> to developing accurate historical loss factors involves a consistently</a:t>
            </a:r>
            <a:r>
              <a:rPr lang="en-US" sz="1100" b="1" baseline="0" dirty="0" smtClean="0">
                <a:cs typeface="Times New Roman" pitchFamily="18" charset="0"/>
              </a:rPr>
              <a:t> applied and timely charge-off policy***</a:t>
            </a:r>
          </a:p>
          <a:p>
            <a:pPr eaLnBrk="1" hangingPunct="1">
              <a:lnSpc>
                <a:spcPct val="90000"/>
              </a:lnSpc>
              <a:spcBef>
                <a:spcPct val="0"/>
              </a:spcBef>
              <a:spcAft>
                <a:spcPct val="50000"/>
              </a:spcAft>
            </a:pPr>
            <a:r>
              <a:rPr lang="en-US" sz="1100" b="1" baseline="0" dirty="0" smtClean="0">
                <a:cs typeface="Times New Roman" pitchFamily="18" charset="0"/>
              </a:rPr>
              <a:t>(See NCUA’s Letter to Credit Unions 03-01)</a:t>
            </a:r>
            <a:r>
              <a:rPr lang="en-US" sz="1100" baseline="0" dirty="0" smtClean="0">
                <a:cs typeface="Times New Roman" pitchFamily="18" charset="0"/>
              </a:rPr>
              <a:t> </a:t>
            </a:r>
          </a:p>
          <a:p>
            <a:pPr eaLnBrk="1" hangingPunct="1">
              <a:lnSpc>
                <a:spcPct val="90000"/>
              </a:lnSpc>
              <a:spcBef>
                <a:spcPct val="0"/>
              </a:spcBef>
              <a:spcAft>
                <a:spcPct val="50000"/>
              </a:spcAft>
            </a:pPr>
            <a:r>
              <a:rPr lang="en-US" sz="1100" b="1" baseline="0" dirty="0" smtClean="0">
                <a:cs typeface="Times New Roman" pitchFamily="18" charset="0"/>
              </a:rPr>
              <a:t>The Accounting Bulletin 06-01 states, on page 6, that ALLL policies and procedures should ensure that: “The institution promptly charges off loans, or portions of loans, that available information confirms to be uncollectible.”</a:t>
            </a:r>
            <a:endParaRPr lang="en-US" sz="1100" b="1" dirty="0" smtClean="0">
              <a:cs typeface="Times New Roman" pitchFamily="18" charset="0"/>
            </a:endParaRPr>
          </a:p>
          <a:p>
            <a:pPr eaLnBrk="1" hangingPunct="1">
              <a:lnSpc>
                <a:spcPct val="90000"/>
              </a:lnSpc>
              <a:spcBef>
                <a:spcPct val="0"/>
              </a:spcBef>
              <a:spcAft>
                <a:spcPct val="50000"/>
              </a:spcAft>
            </a:pPr>
            <a:r>
              <a:rPr lang="en-US" sz="1100" dirty="0" smtClean="0">
                <a:cs typeface="Times New Roman" pitchFamily="18" charset="0"/>
              </a:rPr>
              <a:t>Next, management should consider those qualitative or environmental factors that are likely to cause estimated credit losses associated with the credit union’s existing portfolio to differ from the historical loss experience, such as:</a:t>
            </a:r>
          </a:p>
          <a:p>
            <a:pPr marL="297619" lvl="2" eaLnBrk="1" hangingPunct="1">
              <a:spcBef>
                <a:spcPct val="0"/>
              </a:spcBef>
              <a:buFontTx/>
              <a:buChar char="•"/>
            </a:pPr>
            <a:r>
              <a:rPr lang="en-US" sz="1100" dirty="0" smtClean="0">
                <a:cs typeface="Times New Roman" pitchFamily="18" charset="0"/>
              </a:rPr>
              <a:t>  External changes in international, national, regional, and local economic and business conditions </a:t>
            </a:r>
            <a:r>
              <a:rPr lang="en-US" sz="1100" i="1" dirty="0" smtClean="0">
                <a:cs typeface="Times New Roman" pitchFamily="18" charset="0"/>
              </a:rPr>
              <a:t>(foreclosures, layoffs…)</a:t>
            </a:r>
          </a:p>
          <a:p>
            <a:pPr marL="297619" lvl="2" eaLnBrk="1" hangingPunct="1">
              <a:spcBef>
                <a:spcPct val="0"/>
              </a:spcBef>
              <a:buFontTx/>
              <a:buChar char="•"/>
            </a:pPr>
            <a:r>
              <a:rPr lang="en-US" sz="1100" i="1" dirty="0" smtClean="0">
                <a:cs typeface="Times New Roman" pitchFamily="18" charset="0"/>
              </a:rPr>
              <a:t>  </a:t>
            </a:r>
            <a:r>
              <a:rPr lang="en-US" sz="1100" dirty="0" smtClean="0">
                <a:cs typeface="Times New Roman" pitchFamily="18" charset="0"/>
              </a:rPr>
              <a:t>Developments affecting collectability of the portfolio including the condition of various market segments </a:t>
            </a:r>
            <a:r>
              <a:rPr lang="en-US" sz="1100" i="1" dirty="0" smtClean="0">
                <a:cs typeface="Times New Roman" pitchFamily="18" charset="0"/>
              </a:rPr>
              <a:t>(slow down of new home sales, BK of servicer)</a:t>
            </a:r>
          </a:p>
          <a:p>
            <a:pPr marL="297619" lvl="2" eaLnBrk="1" hangingPunct="1">
              <a:spcBef>
                <a:spcPct val="0"/>
              </a:spcBef>
              <a:buFontTx/>
              <a:buChar char="•"/>
            </a:pPr>
            <a:r>
              <a:rPr lang="en-US" sz="1100" i="1" dirty="0" smtClean="0">
                <a:cs typeface="Times New Roman" pitchFamily="18" charset="0"/>
              </a:rPr>
              <a:t>  </a:t>
            </a:r>
            <a:r>
              <a:rPr lang="en-US" sz="1100" dirty="0" smtClean="0">
                <a:cs typeface="Times New Roman" pitchFamily="18" charset="0"/>
              </a:rPr>
              <a:t>Credit loss and recovery experience may vary significantly depending upon the stage of the business cycle. For example, an over reliance on credit loss experience during a period of economic growth will not result in realistic estimates of credit losses during a period of economic downturn.</a:t>
            </a:r>
          </a:p>
          <a:p>
            <a:pPr marL="297619" lvl="2" eaLnBrk="1" hangingPunct="1">
              <a:spcBef>
                <a:spcPct val="0"/>
              </a:spcBef>
              <a:buFontTx/>
              <a:buChar char="•"/>
            </a:pPr>
            <a:r>
              <a:rPr lang="en-US" sz="1100" dirty="0" smtClean="0">
                <a:cs typeface="Times New Roman" pitchFamily="18" charset="0"/>
              </a:rPr>
              <a:t>  Effect of other external factors on the level of estimated credit losses in the portfolio - competition, legal requirements, regulatory requirements</a:t>
            </a:r>
          </a:p>
          <a:p>
            <a:pPr>
              <a:spcBef>
                <a:spcPct val="0"/>
              </a:spcBef>
            </a:pPr>
            <a:r>
              <a:rPr lang="en-US" sz="1100" dirty="0" smtClean="0">
                <a:cs typeface="Times New Roman" pitchFamily="18" charset="0"/>
              </a:rPr>
              <a:t>Credit unions typically reflect the overall effect of these factors on a loan group as an adjustment that, as appropriate, </a:t>
            </a:r>
            <a:r>
              <a:rPr lang="en-US" sz="1100" u="sng" dirty="0" smtClean="0">
                <a:cs typeface="Times New Roman" pitchFamily="18" charset="0"/>
              </a:rPr>
              <a:t>increases or decreases</a:t>
            </a:r>
            <a:r>
              <a:rPr lang="en-US" sz="1100" dirty="0" smtClean="0">
                <a:cs typeface="Times New Roman" pitchFamily="18" charset="0"/>
              </a:rPr>
              <a:t> the historical loss rate applied to the loan group.  Alternatively, the effect of these factors may be reflected through separate standalone adjustments within the FAS 5 component of the ALLL.  </a:t>
            </a:r>
          </a:p>
          <a:p>
            <a:pPr>
              <a:spcBef>
                <a:spcPct val="0"/>
              </a:spcBef>
            </a:pPr>
            <a:endParaRPr lang="en-US" sz="800" dirty="0" smtClean="0">
              <a:cs typeface="Times New Roman" pitchFamily="18" charset="0"/>
            </a:endParaRPr>
          </a:p>
          <a:p>
            <a:pPr>
              <a:spcBef>
                <a:spcPct val="0"/>
              </a:spcBef>
            </a:pPr>
            <a:r>
              <a:rPr lang="en-US" sz="1100" dirty="0" smtClean="0">
                <a:cs typeface="Times New Roman" pitchFamily="18" charset="0"/>
              </a:rPr>
              <a:t>The adjustments for qualitative or environmental factors must be reasonably and consistently determined, adequately documented, and represent estimated credit losses. For each pool of loans, a credit union should apply its adjusted historical loss rate, or its historical loss rate and separate standalone adjustments, to the recorded investment in the group when determining its estimated credit losses.</a:t>
            </a:r>
          </a:p>
          <a:p>
            <a:pPr>
              <a:spcBef>
                <a:spcPct val="0"/>
              </a:spcBef>
            </a:pPr>
            <a:endParaRPr lang="en-US" sz="800" dirty="0" smtClean="0">
              <a:cs typeface="Times New Roman" pitchFamily="18" charset="0"/>
            </a:endParaRPr>
          </a:p>
          <a:p>
            <a:pPr>
              <a:spcBef>
                <a:spcPct val="0"/>
              </a:spcBef>
            </a:pPr>
            <a:r>
              <a:rPr lang="en-US" sz="1100" dirty="0" smtClean="0">
                <a:cs typeface="Times New Roman" pitchFamily="18" charset="0"/>
              </a:rPr>
              <a:t>If a new CU or product, consider utilizing a “peer” loss ratio - - NCUA and FDIC websites, unemployment rates in the local market, etc.  For example, the CU can create a custom FPR - - using NCUA’s website or ask EX/EDS to create a custom FPR.</a:t>
            </a:r>
            <a:endParaRPr lang="en-US" sz="1100" dirty="0">
              <a:cs typeface="Times New Roman" pitchFamily="18" charset="0"/>
            </a:endParaRPr>
          </a:p>
        </p:txBody>
      </p:sp>
      <p:sp>
        <p:nvSpPr>
          <p:cNvPr id="49156" name="Slide Number Placeholder 3"/>
          <p:cNvSpPr>
            <a:spLocks noGrp="1"/>
          </p:cNvSpPr>
          <p:nvPr>
            <p:ph type="sldNum" sz="quarter" idx="5"/>
          </p:nvPr>
        </p:nvSpPr>
        <p:spPr>
          <a:noFill/>
        </p:spPr>
        <p:txBody>
          <a:bodyPr/>
          <a:lstStyle/>
          <a:p>
            <a:fld id="{8E662C16-41C0-40C7-B3A4-F8DDC96674CB}" type="slidenum">
              <a:rPr lang="en-US" smtClean="0"/>
              <a:pPr/>
              <a:t>12</a:t>
            </a:fld>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Slide Image Placeholder 1"/>
          <p:cNvSpPr>
            <a:spLocks noGrp="1" noRot="1" noChangeAspect="1" noTextEdit="1"/>
          </p:cNvSpPr>
          <p:nvPr>
            <p:ph type="sldImg"/>
          </p:nvPr>
        </p:nvSpPr>
        <p:spPr>
          <a:xfrm>
            <a:off x="669925" y="696913"/>
            <a:ext cx="5670550" cy="3486150"/>
          </a:xfrm>
          <a:ln/>
        </p:spPr>
      </p:sp>
      <p:sp>
        <p:nvSpPr>
          <p:cNvPr id="3076" name="Notes Placeholder 2"/>
          <p:cNvSpPr>
            <a:spLocks noGrp="1"/>
          </p:cNvSpPr>
          <p:nvPr>
            <p:ph type="body" idx="1"/>
          </p:nvPr>
        </p:nvSpPr>
        <p:spPr>
          <a:xfrm>
            <a:off x="545253" y="4648201"/>
            <a:ext cx="6075680" cy="3950970"/>
          </a:xfrm>
          <a:noFill/>
          <a:ln/>
        </p:spPr>
        <p:txBody>
          <a:bodyPr/>
          <a:lstStyle/>
          <a:p>
            <a:pPr>
              <a:buFont typeface="Arial" pitchFamily="34" charset="0"/>
              <a:buNone/>
            </a:pPr>
            <a:r>
              <a:rPr lang="en-US" b="1" i="0" u="sng" baseline="0" dirty="0" smtClean="0"/>
              <a:t>Apply adjusted loss factors to loan pools</a:t>
            </a:r>
          </a:p>
          <a:p>
            <a:pPr>
              <a:buFont typeface="Arial" pitchFamily="34" charset="0"/>
              <a:buNone/>
            </a:pPr>
            <a:endParaRPr lang="en-US" b="0" i="0" baseline="0" dirty="0" smtClean="0"/>
          </a:p>
          <a:p>
            <a:pPr>
              <a:buFont typeface="Arial" pitchFamily="34" charset="0"/>
              <a:buNone/>
            </a:pPr>
            <a:r>
              <a:rPr lang="en-US" b="0" i="0" baseline="0" dirty="0" smtClean="0"/>
              <a:t>This described methodology is “one” way that a credit union can apply the supervisory guidance issued in the IRPS 02-3</a:t>
            </a:r>
            <a:endParaRPr lang="en-US" b="0" i="0" dirty="0" smtClean="0"/>
          </a:p>
          <a:p>
            <a:endParaRPr lang="en-US" sz="2400" dirty="0" smtClean="0"/>
          </a:p>
          <a:p>
            <a:endParaRPr lang="en-US" sz="2400" dirty="0" smtClean="0"/>
          </a:p>
          <a:p>
            <a:endParaRPr lang="en-US" sz="2400" dirty="0" smtClean="0"/>
          </a:p>
          <a:p>
            <a:pPr lvl="1"/>
            <a:endParaRPr lang="en-US" sz="2400" dirty="0" smtClean="0"/>
          </a:p>
          <a:p>
            <a:pPr lvl="1"/>
            <a:endParaRPr lang="en-US" sz="2000" dirty="0" smtClean="0"/>
          </a:p>
          <a:p>
            <a:pPr marL="0" lvl="3">
              <a:lnSpc>
                <a:spcPct val="90000"/>
              </a:lnSpc>
              <a:spcAft>
                <a:spcPct val="50000"/>
              </a:spcAft>
              <a:buClr>
                <a:schemeClr val="hlink"/>
              </a:buClr>
            </a:pPr>
            <a:endParaRPr lang="en-US" dirty="0" smtClean="0"/>
          </a:p>
        </p:txBody>
      </p:sp>
      <p:sp>
        <p:nvSpPr>
          <p:cNvPr id="3077" name="Slide Number Placeholder 3"/>
          <p:cNvSpPr>
            <a:spLocks noGrp="1"/>
          </p:cNvSpPr>
          <p:nvPr>
            <p:ph type="sldNum" sz="quarter" idx="5"/>
          </p:nvPr>
        </p:nvSpPr>
        <p:spPr>
          <a:noFill/>
        </p:spPr>
        <p:txBody>
          <a:bodyPr/>
          <a:lstStyle/>
          <a:p>
            <a:fld id="{D7729468-5154-49C0-90B3-E3EEFE67023A}" type="slidenum">
              <a:rPr lang="en-US" smtClean="0"/>
              <a:pPr/>
              <a:t>13</a:t>
            </a:fld>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xfrm>
            <a:off x="669925" y="696913"/>
            <a:ext cx="5670550" cy="3486150"/>
          </a:xfrm>
          <a:ln/>
        </p:spPr>
      </p:sp>
      <p:sp>
        <p:nvSpPr>
          <p:cNvPr id="51203" name="Notes Placeholder 2"/>
          <p:cNvSpPr>
            <a:spLocks noGrp="1"/>
          </p:cNvSpPr>
          <p:nvPr>
            <p:ph type="body" idx="1"/>
          </p:nvPr>
        </p:nvSpPr>
        <p:spPr>
          <a:noFill/>
          <a:ln/>
        </p:spPr>
        <p:txBody>
          <a:bodyPr/>
          <a:lstStyle/>
          <a:p>
            <a:r>
              <a:rPr lang="en-US" b="1" dirty="0" smtClean="0"/>
              <a:t>***Emphasize – this is only one method</a:t>
            </a:r>
            <a:r>
              <a:rPr lang="en-US" b="1" baseline="0" dirty="0" smtClean="0"/>
              <a:t> to develop the ALLL calculation; credit unions should follow supervisory guidance in IRPS 02-3 in developing their ALLL methodology***</a:t>
            </a:r>
          </a:p>
        </p:txBody>
      </p:sp>
      <p:sp>
        <p:nvSpPr>
          <p:cNvPr id="51204" name="Slide Number Placeholder 3"/>
          <p:cNvSpPr>
            <a:spLocks noGrp="1"/>
          </p:cNvSpPr>
          <p:nvPr>
            <p:ph type="sldNum" sz="quarter" idx="5"/>
          </p:nvPr>
        </p:nvSpPr>
        <p:spPr>
          <a:noFill/>
        </p:spPr>
        <p:txBody>
          <a:bodyPr/>
          <a:lstStyle/>
          <a:p>
            <a:fld id="{B978C42B-A6D9-4386-BD26-684216D09BB8}" type="slidenum">
              <a:rPr lang="en-US" smtClean="0"/>
              <a:pPr/>
              <a:t>14</a:t>
            </a:fld>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9925" y="696913"/>
            <a:ext cx="5670550" cy="3486150"/>
          </a:xfrm>
        </p:spPr>
      </p:sp>
      <p:sp>
        <p:nvSpPr>
          <p:cNvPr id="3" name="Notes Placeholder 2"/>
          <p:cNvSpPr>
            <a:spLocks noGrp="1"/>
          </p:cNvSpPr>
          <p:nvPr>
            <p:ph type="body" idx="1"/>
          </p:nvPr>
        </p:nvSpPr>
        <p:spPr/>
        <p:txBody>
          <a:bodyPr>
            <a:normAutofit/>
          </a:bodyPr>
          <a:lstStyle/>
          <a:p>
            <a:r>
              <a:rPr lang="en-US" b="1" i="1" dirty="0" smtClean="0"/>
              <a:t>STOP PRESENTATION- Discuss these points</a:t>
            </a:r>
            <a:r>
              <a:rPr lang="en-US" b="1" i="1" baseline="0" dirty="0" smtClean="0"/>
              <a:t> from the IRPS 02-3</a:t>
            </a:r>
            <a:r>
              <a:rPr lang="en-US" b="1" i="1" dirty="0" smtClean="0"/>
              <a:t>:</a:t>
            </a:r>
          </a:p>
          <a:p>
            <a:r>
              <a:rPr lang="en-US" b="1" i="1" dirty="0" smtClean="0"/>
              <a:t> Describe</a:t>
            </a:r>
            <a:r>
              <a:rPr lang="en-US" b="1" i="1" baseline="0" dirty="0" smtClean="0"/>
              <a:t> FAS 5 ALLL methodology in writing, to include :</a:t>
            </a:r>
          </a:p>
          <a:p>
            <a:pPr marL="228600" indent="-228600">
              <a:buFont typeface="Arial" pitchFamily="34" charset="0"/>
              <a:buAutoNum type="alphaLcPeriod"/>
            </a:pPr>
            <a:r>
              <a:rPr lang="en-US" baseline="0" dirty="0" smtClean="0"/>
              <a:t>How loans with similar characteristics are grouped to be evaluated for loan </a:t>
            </a:r>
            <a:r>
              <a:rPr lang="en-US" baseline="0" dirty="0" err="1" smtClean="0"/>
              <a:t>collectibility</a:t>
            </a:r>
            <a:r>
              <a:rPr lang="en-US" baseline="0" dirty="0" smtClean="0"/>
              <a:t> (such as loan type, past-due status, and risk)</a:t>
            </a:r>
          </a:p>
          <a:p>
            <a:pPr marL="228600" indent="-228600">
              <a:buFont typeface="Arial" pitchFamily="34" charset="0"/>
              <a:buAutoNum type="alphaLcPeriod"/>
            </a:pPr>
            <a:r>
              <a:rPr lang="en-US" baseline="0" dirty="0" smtClean="0"/>
              <a:t>How loss rates are determined (e.g. historical loss rates adjusted for environmental factors or migration analysis) and what factors are considered when establishing appropriate time frames over which to evaluate loss experience</a:t>
            </a:r>
          </a:p>
          <a:p>
            <a:pPr marL="228600" indent="-228600">
              <a:buFont typeface="Arial" pitchFamily="34" charset="0"/>
              <a:buAutoNum type="alphaLcPeriod"/>
            </a:pPr>
            <a:r>
              <a:rPr lang="en-US" baseline="0" dirty="0" smtClean="0"/>
              <a:t>Descriptions of qualitative factors (e.g., industry, geographical, economic and political factors) that may affect loss rates or other loss measurements</a:t>
            </a:r>
          </a:p>
          <a:p>
            <a:pPr>
              <a:buFont typeface="Arial" pitchFamily="34" charset="0"/>
              <a:buNone/>
            </a:pPr>
            <a:endParaRPr lang="en-US" baseline="0" dirty="0" smtClean="0"/>
          </a:p>
        </p:txBody>
      </p:sp>
      <p:sp>
        <p:nvSpPr>
          <p:cNvPr id="4" name="Slide Number Placeholder 3"/>
          <p:cNvSpPr>
            <a:spLocks noGrp="1"/>
          </p:cNvSpPr>
          <p:nvPr>
            <p:ph type="sldNum" sz="quarter" idx="10"/>
          </p:nvPr>
        </p:nvSpPr>
        <p:spPr/>
        <p:txBody>
          <a:bodyPr/>
          <a:lstStyle/>
          <a:p>
            <a:pPr>
              <a:defRPr/>
            </a:pPr>
            <a:fld id="{730422BC-0A0A-48A4-9D36-0E05F4996C7E}"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xfrm>
            <a:off x="669925" y="696913"/>
            <a:ext cx="5670550" cy="3486150"/>
          </a:xfrm>
          <a:ln/>
        </p:spPr>
      </p:sp>
      <p:sp>
        <p:nvSpPr>
          <p:cNvPr id="52227" name="Notes Placeholder 2"/>
          <p:cNvSpPr>
            <a:spLocks noGrp="1"/>
          </p:cNvSpPr>
          <p:nvPr>
            <p:ph type="body" idx="1"/>
          </p:nvPr>
        </p:nvSpPr>
        <p:spPr>
          <a:xfrm>
            <a:off x="467360" y="4415790"/>
            <a:ext cx="6309360" cy="4183380"/>
          </a:xfrm>
          <a:noFill/>
          <a:ln/>
        </p:spPr>
        <p:txBody>
          <a:bodyPr/>
          <a:lstStyle/>
          <a:p>
            <a:pPr eaLnBrk="1" hangingPunct="1">
              <a:spcAft>
                <a:spcPct val="50000"/>
              </a:spcAft>
            </a:pPr>
            <a:r>
              <a:rPr lang="en-US" u="sng" dirty="0" smtClean="0">
                <a:cs typeface="Times New Roman" pitchFamily="18" charset="0"/>
              </a:rPr>
              <a:t>FAS 114 applies to small credit unions most often in the case of troubled debt restructurings </a:t>
            </a:r>
            <a:r>
              <a:rPr lang="en-US" dirty="0" smtClean="0">
                <a:cs typeface="Times New Roman" pitchFamily="18" charset="0"/>
              </a:rPr>
              <a:t>(TDRs). </a:t>
            </a:r>
          </a:p>
          <a:p>
            <a:pPr eaLnBrk="1" hangingPunct="1">
              <a:spcAft>
                <a:spcPct val="50000"/>
              </a:spcAft>
            </a:pPr>
            <a:r>
              <a:rPr lang="en-US" dirty="0" smtClean="0">
                <a:cs typeface="Times New Roman" pitchFamily="18" charset="0"/>
              </a:rPr>
              <a:t>A TDR is one in which the creditor allows the debtor certain concessions</a:t>
            </a:r>
            <a:r>
              <a:rPr lang="en-US" baseline="0" dirty="0" smtClean="0">
                <a:cs typeface="Times New Roman" pitchFamily="18" charset="0"/>
              </a:rPr>
              <a:t> that would not be considered in the normal course of business.  These are made in light of the debtor’s financial difficulty, with the objective of the creditor to maximize recovery.</a:t>
            </a:r>
            <a:endParaRPr lang="en-US" dirty="0" smtClean="0">
              <a:cs typeface="Times New Roman" pitchFamily="18" charset="0"/>
            </a:endParaRPr>
          </a:p>
          <a:p>
            <a:pPr eaLnBrk="1" hangingPunct="1">
              <a:spcAft>
                <a:spcPct val="50000"/>
              </a:spcAft>
            </a:pPr>
            <a:endParaRPr lang="en-US" dirty="0" smtClean="0">
              <a:cs typeface="Times New Roman" pitchFamily="18" charset="0"/>
            </a:endParaRPr>
          </a:p>
          <a:p>
            <a:r>
              <a:rPr lang="en-US" u="sng" dirty="0" smtClean="0"/>
              <a:t>Identifying loans to be evaluated for impairment: </a:t>
            </a:r>
          </a:p>
          <a:p>
            <a:r>
              <a:rPr lang="en-US" dirty="0" smtClean="0">
                <a:cs typeface="Times New Roman" pitchFamily="18" charset="0"/>
              </a:rPr>
              <a:t>A loan is impaired when based on current information, events or management’s judgment, it is probable that the credit union will be unable to collect all amounts due (principal and interest) according to the contractual terms.	</a:t>
            </a:r>
            <a:endParaRPr lang="en-US" dirty="0" smtClean="0"/>
          </a:p>
          <a:p>
            <a:endParaRPr lang="en-US" u="sng" dirty="0" smtClean="0"/>
          </a:p>
        </p:txBody>
      </p:sp>
      <p:sp>
        <p:nvSpPr>
          <p:cNvPr id="52228" name="Slide Number Placeholder 3"/>
          <p:cNvSpPr>
            <a:spLocks noGrp="1"/>
          </p:cNvSpPr>
          <p:nvPr>
            <p:ph type="sldNum" sz="quarter" idx="5"/>
          </p:nvPr>
        </p:nvSpPr>
        <p:spPr>
          <a:noFill/>
        </p:spPr>
        <p:txBody>
          <a:bodyPr/>
          <a:lstStyle/>
          <a:p>
            <a:fld id="{314E5CD7-C803-4E97-BD80-51C552254CAC}" type="slidenum">
              <a:rPr lang="en-US" smtClean="0"/>
              <a:pPr/>
              <a:t>16</a:t>
            </a:fld>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xfrm>
            <a:off x="669925" y="696913"/>
            <a:ext cx="5670550" cy="3486150"/>
          </a:xfrm>
          <a:ln/>
        </p:spPr>
      </p:sp>
      <p:sp>
        <p:nvSpPr>
          <p:cNvPr id="52227" name="Notes Placeholder 2"/>
          <p:cNvSpPr>
            <a:spLocks noGrp="1"/>
          </p:cNvSpPr>
          <p:nvPr>
            <p:ph type="body" idx="1"/>
          </p:nvPr>
        </p:nvSpPr>
        <p:spPr>
          <a:xfrm>
            <a:off x="467360" y="4415790"/>
            <a:ext cx="6309360" cy="4183380"/>
          </a:xfrm>
          <a:noFill/>
          <a:ln/>
        </p:spPr>
        <p:txBody>
          <a:bodyPr/>
          <a:lstStyle/>
          <a:p>
            <a:pPr eaLnBrk="1" hangingPunct="1">
              <a:spcAft>
                <a:spcPct val="50000"/>
              </a:spcAft>
            </a:pPr>
            <a:r>
              <a:rPr lang="en-US" u="sng" dirty="0" smtClean="0">
                <a:cs typeface="Times New Roman" pitchFamily="18" charset="0"/>
              </a:rPr>
              <a:t>FAS 114 applies to small credit unions most often in the case of troubled debt restructurings </a:t>
            </a:r>
            <a:r>
              <a:rPr lang="en-US" dirty="0" smtClean="0">
                <a:cs typeface="Times New Roman" pitchFamily="18" charset="0"/>
              </a:rPr>
              <a:t>(TDRs). </a:t>
            </a:r>
          </a:p>
          <a:p>
            <a:pPr eaLnBrk="1" hangingPunct="1">
              <a:spcAft>
                <a:spcPct val="50000"/>
              </a:spcAft>
            </a:pPr>
            <a:r>
              <a:rPr lang="en-US" dirty="0" smtClean="0">
                <a:cs typeface="Times New Roman" pitchFamily="18" charset="0"/>
              </a:rPr>
              <a:t>A TDR is one in which the creditor allows the debtor certain concessions</a:t>
            </a:r>
            <a:r>
              <a:rPr lang="en-US" baseline="0" dirty="0" smtClean="0">
                <a:cs typeface="Times New Roman" pitchFamily="18" charset="0"/>
              </a:rPr>
              <a:t> that would not be considered in the normal course of business.  These are made in light of the debtor’s financial difficulty, with the objective of the creditor to maximize recovery.</a:t>
            </a:r>
            <a:endParaRPr lang="en-US" dirty="0" smtClean="0">
              <a:cs typeface="Times New Roman" pitchFamily="18" charset="0"/>
            </a:endParaRPr>
          </a:p>
          <a:p>
            <a:pPr eaLnBrk="1" hangingPunct="1">
              <a:spcAft>
                <a:spcPct val="50000"/>
              </a:spcAft>
            </a:pPr>
            <a:endParaRPr lang="en-US" dirty="0" smtClean="0">
              <a:cs typeface="Times New Roman" pitchFamily="18" charset="0"/>
            </a:endParaRPr>
          </a:p>
          <a:p>
            <a:r>
              <a:rPr lang="en-US" u="sng" dirty="0" smtClean="0"/>
              <a:t>Identifying loans to be evaluated for impairment: </a:t>
            </a:r>
          </a:p>
          <a:p>
            <a:r>
              <a:rPr lang="en-US" dirty="0" smtClean="0">
                <a:cs typeface="Times New Roman" pitchFamily="18" charset="0"/>
              </a:rPr>
              <a:t>A loan is impaired when based on current information, events or management’s judgment, it is probable that the credit union will be unable to collect all amounts due (principal and interest) according to the contractual terms.	</a:t>
            </a:r>
            <a:endParaRPr lang="en-US" dirty="0" smtClean="0"/>
          </a:p>
          <a:p>
            <a:endParaRPr lang="en-US" u="sng" dirty="0" smtClean="0"/>
          </a:p>
        </p:txBody>
      </p:sp>
      <p:sp>
        <p:nvSpPr>
          <p:cNvPr id="52228" name="Slide Number Placeholder 3"/>
          <p:cNvSpPr>
            <a:spLocks noGrp="1"/>
          </p:cNvSpPr>
          <p:nvPr>
            <p:ph type="sldNum" sz="quarter" idx="5"/>
          </p:nvPr>
        </p:nvSpPr>
        <p:spPr>
          <a:noFill/>
        </p:spPr>
        <p:txBody>
          <a:bodyPr/>
          <a:lstStyle/>
          <a:p>
            <a:fld id="{314E5CD7-C803-4E97-BD80-51C552254CAC}" type="slidenum">
              <a:rPr lang="en-US" smtClean="0"/>
              <a:pPr/>
              <a:t>17</a:t>
            </a:fld>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xfrm>
            <a:off x="669925" y="696913"/>
            <a:ext cx="5670550" cy="3486150"/>
          </a:xfrm>
          <a:ln/>
        </p:spPr>
      </p:sp>
      <p:sp>
        <p:nvSpPr>
          <p:cNvPr id="53251" name="Notes Placeholder 2"/>
          <p:cNvSpPr>
            <a:spLocks noGrp="1"/>
          </p:cNvSpPr>
          <p:nvPr>
            <p:ph type="body" idx="1"/>
          </p:nvPr>
        </p:nvSpPr>
        <p:spPr>
          <a:noFill/>
          <a:ln/>
        </p:spPr>
        <p:txBody>
          <a:bodyPr/>
          <a:lstStyle/>
          <a:p>
            <a:r>
              <a:rPr lang="en-US" u="sng" dirty="0" smtClean="0"/>
              <a:t>These</a:t>
            </a:r>
            <a:r>
              <a:rPr lang="en-US" u="sng" baseline="0" dirty="0" smtClean="0"/>
              <a:t> items are not considered solely for impaired loans covered by FAS #114. These same considerations are applicable to FAS #5 pooling methodology as well.</a:t>
            </a:r>
            <a:endParaRPr lang="en-US" u="sng" dirty="0" smtClean="0"/>
          </a:p>
        </p:txBody>
      </p:sp>
      <p:sp>
        <p:nvSpPr>
          <p:cNvPr id="53252" name="Slide Number Placeholder 3"/>
          <p:cNvSpPr>
            <a:spLocks noGrp="1"/>
          </p:cNvSpPr>
          <p:nvPr>
            <p:ph type="sldNum" sz="quarter" idx="5"/>
          </p:nvPr>
        </p:nvSpPr>
        <p:spPr>
          <a:noFill/>
        </p:spPr>
        <p:txBody>
          <a:bodyPr/>
          <a:lstStyle/>
          <a:p>
            <a:fld id="{652B5001-58C4-4D43-99EC-F68228A6789E}" type="slidenum">
              <a:rPr lang="en-US" smtClean="0"/>
              <a:pPr/>
              <a:t>18</a:t>
            </a:fld>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9925" y="696913"/>
            <a:ext cx="567055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30422BC-0A0A-48A4-9D36-0E05F4996C7E}" type="slidenum">
              <a:rPr lang="en-US"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9925" y="696913"/>
            <a:ext cx="5670550" cy="3486150"/>
          </a:xfrm>
        </p:spPr>
      </p:sp>
      <p:sp>
        <p:nvSpPr>
          <p:cNvPr id="3" name="Notes Placeholder 2"/>
          <p:cNvSpPr>
            <a:spLocks noGrp="1"/>
          </p:cNvSpPr>
          <p:nvPr>
            <p:ph type="body" idx="1"/>
          </p:nvPr>
        </p:nvSpPr>
        <p:spPr/>
        <p:txBody>
          <a:bodyPr>
            <a:normAutofit/>
          </a:bodyPr>
          <a:lstStyle/>
          <a:p>
            <a:r>
              <a:rPr lang="en-US" sz="1400" b="1" dirty="0" smtClean="0">
                <a:solidFill>
                  <a:schemeClr val="accent5"/>
                </a:solidFill>
              </a:rPr>
              <a:t>Debt settled at less than carrying value:</a:t>
            </a:r>
          </a:p>
          <a:p>
            <a:pPr>
              <a:buFont typeface="Arial" pitchFamily="34" charset="0"/>
              <a:buChar char="•"/>
            </a:pPr>
            <a:r>
              <a:rPr lang="en-US" baseline="0" dirty="0" smtClean="0"/>
              <a:t>Reduction of the face amount or maturity amount of the debt as stated in the loan agreement</a:t>
            </a:r>
          </a:p>
          <a:p>
            <a:pPr>
              <a:buFont typeface="Arial" pitchFamily="34" charset="0"/>
              <a:buChar char="•"/>
            </a:pPr>
            <a:r>
              <a:rPr lang="en-US" baseline="0" dirty="0" smtClean="0"/>
              <a:t>Transfer from the member to the credit union real estate or other assets to partially satisfy a debt (e.g.: repossession, short sale, foreclosure)</a:t>
            </a:r>
          </a:p>
          <a:p>
            <a:pPr>
              <a:buFont typeface="Arial" pitchFamily="34" charset="0"/>
              <a:buChar char="•"/>
            </a:pPr>
            <a:endParaRPr lang="en-US" baseline="0" dirty="0" smtClean="0"/>
          </a:p>
          <a:p>
            <a:pPr>
              <a:buFont typeface="Arial" pitchFamily="34" charset="0"/>
              <a:buNone/>
            </a:pPr>
            <a:r>
              <a:rPr lang="en-US" sz="1400" b="1" dirty="0" smtClean="0"/>
              <a:t>Modification of debt Terms:</a:t>
            </a:r>
          </a:p>
          <a:p>
            <a:pPr>
              <a:buFont typeface="Arial" pitchFamily="34" charset="0"/>
              <a:buChar char="•"/>
            </a:pPr>
            <a:r>
              <a:rPr lang="en-US" baseline="0" dirty="0" smtClean="0"/>
              <a:t>Reduction of stated interest rate for remaining life of the loan </a:t>
            </a:r>
          </a:p>
          <a:p>
            <a:pPr>
              <a:buFont typeface="Arial" pitchFamily="34" charset="0"/>
              <a:buChar char="•"/>
            </a:pPr>
            <a:r>
              <a:rPr lang="en-US" dirty="0" smtClean="0"/>
              <a:t>Extension of the maturity date or dates at a stated interest rate lower than the current market rate for new debt with similar risk</a:t>
            </a:r>
          </a:p>
          <a:p>
            <a:pPr>
              <a:buFont typeface="Arial" pitchFamily="34" charset="0"/>
              <a:buChar char="•"/>
            </a:pPr>
            <a:r>
              <a:rPr lang="en-US" dirty="0" smtClean="0"/>
              <a:t>Reduction of accrued interest</a:t>
            </a:r>
          </a:p>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730422BC-0A0A-48A4-9D36-0E05F4996C7E}" type="slidenum">
              <a:rPr lang="en-US"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9925" y="696913"/>
            <a:ext cx="5670550" cy="3486150"/>
          </a:xfrm>
        </p:spPr>
      </p:sp>
      <p:sp>
        <p:nvSpPr>
          <p:cNvPr id="3" name="Notes Placeholder 2"/>
          <p:cNvSpPr>
            <a:spLocks noGrp="1"/>
          </p:cNvSpPr>
          <p:nvPr>
            <p:ph type="body" idx="1"/>
          </p:nvPr>
        </p:nvSpPr>
        <p:spPr/>
        <p:txBody>
          <a:bodyPr>
            <a:normAutofit fontScale="92500"/>
          </a:bodyPr>
          <a:lstStyle/>
          <a:p>
            <a:r>
              <a:rPr lang="en-US" sz="1600" b="1" i="1" dirty="0" smtClean="0"/>
              <a:t>Fair value:</a:t>
            </a:r>
          </a:p>
          <a:p>
            <a:r>
              <a:rPr lang="en-US" dirty="0" smtClean="0"/>
              <a:t>Fair value of the property received (by </a:t>
            </a:r>
            <a:r>
              <a:rPr lang="en-US" i="1" u="sng" dirty="0" smtClean="0"/>
              <a:t>repossession or foreclosure</a:t>
            </a:r>
            <a:r>
              <a:rPr lang="en-US" dirty="0" smtClean="0"/>
              <a:t>) at least equals the</a:t>
            </a:r>
          </a:p>
          <a:p>
            <a:r>
              <a:rPr lang="en-US" dirty="0" smtClean="0"/>
              <a:t>credit union’s recorded investment in the loan (face amount +/- applicable accrued</a:t>
            </a:r>
          </a:p>
          <a:p>
            <a:r>
              <a:rPr lang="en-US" dirty="0" smtClean="0"/>
              <a:t>interest and unamortized premium, discount, finance charges, or acquisition costs but not</a:t>
            </a:r>
          </a:p>
          <a:p>
            <a:r>
              <a:rPr lang="en-US" dirty="0" smtClean="0"/>
              <a:t>net of ALLL)</a:t>
            </a:r>
          </a:p>
          <a:p>
            <a:endParaRPr lang="en-US" dirty="0" smtClean="0"/>
          </a:p>
          <a:p>
            <a:r>
              <a:rPr lang="en-US" sz="1600" b="1" u="sng" dirty="0" smtClean="0"/>
              <a:t>Interest rate reduction:</a:t>
            </a:r>
          </a:p>
          <a:p>
            <a:r>
              <a:rPr lang="en-US" dirty="0" smtClean="0"/>
              <a:t>Credit union reduces the effective interest rate on the loan primarily to reflect a decrease</a:t>
            </a:r>
          </a:p>
          <a:p>
            <a:r>
              <a:rPr lang="en-US" dirty="0" smtClean="0"/>
              <a:t>in market interest rates in general or a decrease in the risk so as to maintain a relationship</a:t>
            </a:r>
          </a:p>
          <a:p>
            <a:r>
              <a:rPr lang="en-US" dirty="0" smtClean="0"/>
              <a:t>with a borrower who can readily obtain funds from other sources at the current market</a:t>
            </a:r>
          </a:p>
          <a:p>
            <a:r>
              <a:rPr lang="en-US" dirty="0" smtClean="0"/>
              <a:t>interest rate.</a:t>
            </a:r>
          </a:p>
          <a:p>
            <a:endParaRPr lang="en-US" dirty="0" smtClean="0"/>
          </a:p>
          <a:p>
            <a:r>
              <a:rPr lang="en-US" sz="1600" b="1" u="sng" dirty="0" smtClean="0"/>
              <a:t>Short term extension:</a:t>
            </a:r>
          </a:p>
          <a:p>
            <a:r>
              <a:rPr lang="en-US" sz="1400" dirty="0" smtClean="0"/>
              <a:t>Extensions offered as a promotion (e.g. “Skip a pay”), or short term extensions for temporary financial hardship (less than 90 days). No financial concessions are made by the credit union due to hardship.</a:t>
            </a:r>
          </a:p>
          <a:p>
            <a:endParaRPr lang="en-US" dirty="0"/>
          </a:p>
        </p:txBody>
      </p:sp>
      <p:sp>
        <p:nvSpPr>
          <p:cNvPr id="4" name="Slide Number Placeholder 3"/>
          <p:cNvSpPr>
            <a:spLocks noGrp="1"/>
          </p:cNvSpPr>
          <p:nvPr>
            <p:ph type="sldNum" sz="quarter" idx="10"/>
          </p:nvPr>
        </p:nvSpPr>
        <p:spPr/>
        <p:txBody>
          <a:bodyPr/>
          <a:lstStyle/>
          <a:p>
            <a:pPr>
              <a:defRPr/>
            </a:pPr>
            <a:fld id="{730422BC-0A0A-48A4-9D36-0E05F4996C7E}" type="slidenum">
              <a:rPr lang="en-US"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xfrm>
            <a:off x="669925" y="696913"/>
            <a:ext cx="5670550" cy="3486150"/>
          </a:xfrm>
          <a:ln/>
        </p:spPr>
      </p:sp>
      <p:sp>
        <p:nvSpPr>
          <p:cNvPr id="54275" name="Notes Placeholder 2"/>
          <p:cNvSpPr>
            <a:spLocks noGrp="1"/>
          </p:cNvSpPr>
          <p:nvPr>
            <p:ph type="body" idx="1"/>
          </p:nvPr>
        </p:nvSpPr>
        <p:spPr>
          <a:xfrm>
            <a:off x="389468" y="4415790"/>
            <a:ext cx="6075680" cy="4183380"/>
          </a:xfrm>
          <a:noFill/>
          <a:ln/>
        </p:spPr>
        <p:txBody>
          <a:bodyPr/>
          <a:lstStyle/>
          <a:p>
            <a:pPr>
              <a:spcAft>
                <a:spcPct val="50000"/>
              </a:spcAft>
              <a:buFontTx/>
              <a:buNone/>
            </a:pPr>
            <a:r>
              <a:rPr lang="en-US" b="1" u="sng" dirty="0" smtClean="0">
                <a:latin typeface="Arial" charset="0"/>
              </a:rPr>
              <a:t>If</a:t>
            </a:r>
            <a:r>
              <a:rPr lang="en-US" b="1" u="sng" baseline="0" dirty="0" smtClean="0">
                <a:latin typeface="Arial" charset="0"/>
              </a:rPr>
              <a:t> the credit union is depending upon an income stream for repayment purposes, then the impairment must be determined using present value calculations on future cash flows.</a:t>
            </a:r>
          </a:p>
          <a:p>
            <a:pPr>
              <a:spcAft>
                <a:spcPct val="50000"/>
              </a:spcAft>
              <a:buFontTx/>
              <a:buNone/>
            </a:pPr>
            <a:endParaRPr lang="en-US" b="1" u="sng" baseline="0" dirty="0" smtClean="0">
              <a:latin typeface="Arial" charset="0"/>
            </a:endParaRPr>
          </a:p>
          <a:p>
            <a:pPr>
              <a:spcAft>
                <a:spcPct val="50000"/>
              </a:spcAft>
              <a:buFontTx/>
              <a:buNone/>
            </a:pPr>
            <a:r>
              <a:rPr lang="en-US" b="1" u="sng" baseline="0" dirty="0" smtClean="0">
                <a:latin typeface="Arial" charset="0"/>
              </a:rPr>
              <a:t>If the credit union is depending on the sale of the collateral to determine impairment, then use the collateral value less cost to sell</a:t>
            </a:r>
            <a:endParaRPr lang="en-US" b="1" u="sng" dirty="0" smtClean="0">
              <a:latin typeface="Arial" charset="0"/>
            </a:endParaRPr>
          </a:p>
          <a:p>
            <a:pPr>
              <a:spcAft>
                <a:spcPct val="50000"/>
              </a:spcAft>
            </a:pPr>
            <a:endParaRPr lang="en-US" dirty="0" smtClean="0">
              <a:latin typeface="Arial" charset="0"/>
            </a:endParaRPr>
          </a:p>
        </p:txBody>
      </p:sp>
      <p:sp>
        <p:nvSpPr>
          <p:cNvPr id="54276" name="Slide Number Placeholder 3"/>
          <p:cNvSpPr>
            <a:spLocks noGrp="1"/>
          </p:cNvSpPr>
          <p:nvPr>
            <p:ph type="sldNum" sz="quarter" idx="5"/>
          </p:nvPr>
        </p:nvSpPr>
        <p:spPr>
          <a:noFill/>
        </p:spPr>
        <p:txBody>
          <a:bodyPr/>
          <a:lstStyle/>
          <a:p>
            <a:fld id="{FD1371D0-1D07-4DD0-B8A7-DAF92DE7F0C9}" type="slidenum">
              <a:rPr lang="en-US" smtClean="0"/>
              <a:pPr/>
              <a:t>22</a:t>
            </a:fld>
            <a:endParaRPr lang="en-US" dirty="0" smtClean="0"/>
          </a:p>
        </p:txBody>
      </p:sp>
      <p:graphicFrame>
        <p:nvGraphicFramePr>
          <p:cNvPr id="5" name="Object 4"/>
          <p:cNvGraphicFramePr>
            <a:graphicFrameLocks noChangeAspect="1"/>
          </p:cNvGraphicFramePr>
          <p:nvPr/>
        </p:nvGraphicFramePr>
        <p:xfrm>
          <a:off x="1090508" y="7824474"/>
          <a:ext cx="934720" cy="726281"/>
        </p:xfrm>
        <a:graphic>
          <a:graphicData uri="http://schemas.openxmlformats.org/presentationml/2006/ole">
            <mc:AlternateContent xmlns:mc="http://schemas.openxmlformats.org/markup-compatibility/2006">
              <mc:Choice xmlns:v="urn:schemas-microsoft-com:vml" Requires="v">
                <p:oleObj spid="_x0000_s40963" name="Document" showAsIcon="1" r:id="rId5" imgW="914400" imgH="714240" progId="Word.Document.12">
                  <p:embed/>
                </p:oleObj>
              </mc:Choice>
              <mc:Fallback>
                <p:oleObj name="Document" showAsIcon="1" r:id="rId5" imgW="914400" imgH="714240" progId="Word.Document.12">
                  <p:embed/>
                  <p:pic>
                    <p:nvPicPr>
                      <p:cNvPr id="0"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0508" y="7824474"/>
                        <a:ext cx="934720" cy="72628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9925" y="696913"/>
            <a:ext cx="567055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30422BC-0A0A-48A4-9D36-0E05F4996C7E}" type="slidenum">
              <a:rPr lang="en-US" smtClean="0"/>
              <a:pPr>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9925" y="696913"/>
            <a:ext cx="5670550" cy="3486150"/>
          </a:xfrm>
        </p:spPr>
      </p:sp>
      <p:sp>
        <p:nvSpPr>
          <p:cNvPr id="3" name="Notes Placeholder 2"/>
          <p:cNvSpPr>
            <a:spLocks noGrp="1"/>
          </p:cNvSpPr>
          <p:nvPr>
            <p:ph type="body" idx="1"/>
          </p:nvPr>
        </p:nvSpPr>
        <p:spPr/>
        <p:txBody>
          <a:bodyPr>
            <a:normAutofit/>
          </a:bodyPr>
          <a:lstStyle/>
          <a:p>
            <a:r>
              <a:rPr lang="en-US" dirty="0" smtClean="0"/>
              <a:t>No, this is not an example of a TDR because</a:t>
            </a:r>
            <a:r>
              <a:rPr lang="en-US" baseline="0" dirty="0" smtClean="0"/>
              <a:t> credit unions frequently offer one month extensions to all members of their organization whether as a promotion or for short-term delinquencies. </a:t>
            </a:r>
            <a:endParaRPr lang="en-US" dirty="0"/>
          </a:p>
        </p:txBody>
      </p:sp>
      <p:sp>
        <p:nvSpPr>
          <p:cNvPr id="4" name="Slide Number Placeholder 3"/>
          <p:cNvSpPr>
            <a:spLocks noGrp="1"/>
          </p:cNvSpPr>
          <p:nvPr>
            <p:ph type="sldNum" sz="quarter" idx="10"/>
          </p:nvPr>
        </p:nvSpPr>
        <p:spPr/>
        <p:txBody>
          <a:bodyPr/>
          <a:lstStyle/>
          <a:p>
            <a:pPr>
              <a:defRPr/>
            </a:pPr>
            <a:fld id="{730422BC-0A0A-48A4-9D36-0E05F4996C7E}" type="slidenum">
              <a:rPr lang="en-US" smtClean="0"/>
              <a:pPr>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9925" y="696913"/>
            <a:ext cx="5670550" cy="3486150"/>
          </a:xfrm>
        </p:spPr>
      </p:sp>
      <p:sp>
        <p:nvSpPr>
          <p:cNvPr id="3" name="Notes Placeholder 2"/>
          <p:cNvSpPr>
            <a:spLocks noGrp="1"/>
          </p:cNvSpPr>
          <p:nvPr>
            <p:ph type="body" idx="1"/>
          </p:nvPr>
        </p:nvSpPr>
        <p:spPr/>
        <p:txBody>
          <a:bodyPr>
            <a:normAutofit/>
          </a:bodyPr>
          <a:lstStyle/>
          <a:p>
            <a:r>
              <a:rPr lang="en-US" dirty="0" smtClean="0"/>
              <a:t>No, this is not a TDR.</a:t>
            </a:r>
            <a:r>
              <a:rPr lang="en-US" baseline="0" dirty="0" smtClean="0"/>
              <a:t> No concessions are made by the credit union because there has not been a loss of principal or interest in the refinance. This is a normal course of business transaction.</a:t>
            </a:r>
          </a:p>
          <a:p>
            <a:endParaRPr lang="en-US" baseline="0" dirty="0" smtClean="0"/>
          </a:p>
          <a:p>
            <a:r>
              <a:rPr lang="en-US" baseline="0" dirty="0" smtClean="0"/>
              <a:t>The interest rate given is </a:t>
            </a:r>
            <a:r>
              <a:rPr lang="en-US" baseline="0" smtClean="0"/>
              <a:t>a market rate</a:t>
            </a:r>
            <a:endParaRPr lang="en-US" dirty="0"/>
          </a:p>
        </p:txBody>
      </p:sp>
      <p:sp>
        <p:nvSpPr>
          <p:cNvPr id="4" name="Slide Number Placeholder 3"/>
          <p:cNvSpPr>
            <a:spLocks noGrp="1"/>
          </p:cNvSpPr>
          <p:nvPr>
            <p:ph type="sldNum" sz="quarter" idx="10"/>
          </p:nvPr>
        </p:nvSpPr>
        <p:spPr/>
        <p:txBody>
          <a:bodyPr/>
          <a:lstStyle/>
          <a:p>
            <a:pPr>
              <a:defRPr/>
            </a:pPr>
            <a:fld id="{730422BC-0A0A-48A4-9D36-0E05F4996C7E}" type="slidenum">
              <a:rPr lang="en-US" smtClean="0"/>
              <a:pPr>
                <a:defRPr/>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9925" y="696913"/>
            <a:ext cx="5670550" cy="3486150"/>
          </a:xfrm>
        </p:spPr>
      </p:sp>
      <p:sp>
        <p:nvSpPr>
          <p:cNvPr id="3" name="Notes Placeholder 2"/>
          <p:cNvSpPr>
            <a:spLocks noGrp="1"/>
          </p:cNvSpPr>
          <p:nvPr>
            <p:ph type="body" idx="1"/>
          </p:nvPr>
        </p:nvSpPr>
        <p:spPr/>
        <p:txBody>
          <a:bodyPr>
            <a:normAutofit/>
          </a:bodyPr>
          <a:lstStyle/>
          <a:p>
            <a:r>
              <a:rPr lang="en-US" dirty="0" smtClean="0"/>
              <a:t>Yes TDR – credit union makes concession it normally</a:t>
            </a:r>
            <a:r>
              <a:rPr lang="en-US" baseline="0" dirty="0" smtClean="0"/>
              <a:t> would not have to assist member. The credit union would have to include any write down of interest on it’s ALLL analysis and carry the loan at its original terms and delinquent status on the 5300 report for six months.</a:t>
            </a:r>
            <a:endParaRPr lang="en-US" dirty="0"/>
          </a:p>
        </p:txBody>
      </p:sp>
      <p:sp>
        <p:nvSpPr>
          <p:cNvPr id="4" name="Slide Number Placeholder 3"/>
          <p:cNvSpPr>
            <a:spLocks noGrp="1"/>
          </p:cNvSpPr>
          <p:nvPr>
            <p:ph type="sldNum" sz="quarter" idx="10"/>
          </p:nvPr>
        </p:nvSpPr>
        <p:spPr/>
        <p:txBody>
          <a:bodyPr/>
          <a:lstStyle/>
          <a:p>
            <a:pPr>
              <a:defRPr/>
            </a:pPr>
            <a:fld id="{730422BC-0A0A-48A4-9D36-0E05F4996C7E}" type="slidenum">
              <a:rPr lang="en-US" smtClean="0"/>
              <a:pPr>
                <a:defRPr/>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9925" y="696913"/>
            <a:ext cx="5670550" cy="3486150"/>
          </a:xfrm>
        </p:spPr>
      </p:sp>
      <p:sp>
        <p:nvSpPr>
          <p:cNvPr id="3" name="Notes Placeholder 2"/>
          <p:cNvSpPr>
            <a:spLocks noGrp="1"/>
          </p:cNvSpPr>
          <p:nvPr>
            <p:ph type="body" idx="1"/>
          </p:nvPr>
        </p:nvSpPr>
        <p:spPr/>
        <p:txBody>
          <a:bodyPr>
            <a:normAutofit/>
          </a:bodyPr>
          <a:lstStyle/>
          <a:p>
            <a:r>
              <a:rPr lang="en-US" dirty="0" smtClean="0"/>
              <a:t>Yes,</a:t>
            </a:r>
            <a:r>
              <a:rPr lang="en-US" baseline="0" dirty="0" smtClean="0"/>
              <a:t> this is a TDR because the credit union makes concessions that it ordinarily would not make to help the member who is in financial distress. The credit union would have to include the write down (interest and principal) on it’s ALLL and carry the loan at its original delinquent terms on the 5300 report for 6 consecutive months.</a:t>
            </a:r>
            <a:endParaRPr lang="en-US" dirty="0"/>
          </a:p>
        </p:txBody>
      </p:sp>
      <p:sp>
        <p:nvSpPr>
          <p:cNvPr id="4" name="Slide Number Placeholder 3"/>
          <p:cNvSpPr>
            <a:spLocks noGrp="1"/>
          </p:cNvSpPr>
          <p:nvPr>
            <p:ph type="sldNum" sz="quarter" idx="10"/>
          </p:nvPr>
        </p:nvSpPr>
        <p:spPr/>
        <p:txBody>
          <a:bodyPr/>
          <a:lstStyle/>
          <a:p>
            <a:pPr>
              <a:defRPr/>
            </a:pPr>
            <a:fld id="{730422BC-0A0A-48A4-9D36-0E05F4996C7E}" type="slidenum">
              <a:rPr lang="en-US" smtClean="0"/>
              <a:pPr>
                <a:defRPr/>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xfrm>
            <a:off x="669925" y="696913"/>
            <a:ext cx="5670550" cy="3486150"/>
          </a:xfrm>
          <a:ln/>
        </p:spPr>
      </p:sp>
      <p:sp>
        <p:nvSpPr>
          <p:cNvPr id="55299" name="Notes Placeholder 2"/>
          <p:cNvSpPr>
            <a:spLocks noGrp="1"/>
          </p:cNvSpPr>
          <p:nvPr>
            <p:ph type="body" idx="1"/>
          </p:nvPr>
        </p:nvSpPr>
        <p:spPr>
          <a:xfrm>
            <a:off x="389467" y="4415790"/>
            <a:ext cx="6309360" cy="4570730"/>
          </a:xfrm>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000" b="1" u="sng" dirty="0" smtClean="0"/>
              <a:t>Additional teaching point:  </a:t>
            </a:r>
            <a:r>
              <a:rPr lang="en-US" sz="1000" dirty="0" smtClean="0"/>
              <a:t>A TDR evaluated under FAS 114 and found not to be impaired should be reevaluated under FAS 5. A TDR evaluated under FAS 114 and found to have impairment measured at zero should not be reevaluated under FAS 5. </a:t>
            </a:r>
          </a:p>
          <a:p>
            <a:endParaRPr lang="en-US" sz="1000" b="1" u="sng" dirty="0" smtClean="0"/>
          </a:p>
          <a:p>
            <a:r>
              <a:rPr lang="en-US" sz="1000" b="1" u="sng" dirty="0" smtClean="0"/>
              <a:t>FAS 114 Evaluation Process:  </a:t>
            </a:r>
            <a:r>
              <a:rPr lang="en-US" sz="1000" dirty="0" smtClean="0"/>
              <a:t>FAS 114 does not establish specific criteria about which loans should be subject to individual review; </a:t>
            </a:r>
          </a:p>
          <a:p>
            <a:r>
              <a:rPr lang="en-US" sz="1000" dirty="0" smtClean="0"/>
              <a:t>Loans that represent significant concentrations of credit, material non-performing loans, insider loans and other material credit exposures should be subject to impairment analysis.</a:t>
            </a:r>
            <a:endParaRPr lang="en-US" sz="1000" dirty="0" smtClean="0">
              <a:cs typeface="Times New Roman" pitchFamily="18" charset="0"/>
            </a:endParaRPr>
          </a:p>
          <a:p>
            <a:r>
              <a:rPr lang="en-US" sz="1000" dirty="0" smtClean="0"/>
              <a:t>Measure Impairment Amount:  The estimated impairment should reflect consideration of one of the three standards of measurement (discussed below).  If no, loans should be grouped with others loans with common characteristics and subject to evaluation under FAS 5.</a:t>
            </a:r>
          </a:p>
          <a:p>
            <a:r>
              <a:rPr lang="en-US" sz="1000" dirty="0" smtClean="0"/>
              <a:t> Based on one of three methods:</a:t>
            </a:r>
          </a:p>
          <a:p>
            <a:pPr>
              <a:buFont typeface="Arial" pitchFamily="34" charset="0"/>
              <a:buChar char="•"/>
            </a:pPr>
            <a:r>
              <a:rPr lang="en-US" sz="1000" dirty="0" smtClean="0"/>
              <a:t> Present Value of the expected future cash flows, discounted at the loan’s effective interest rate.</a:t>
            </a:r>
          </a:p>
          <a:p>
            <a:pPr>
              <a:buFont typeface="Arial" pitchFamily="34" charset="0"/>
              <a:buChar char="•"/>
            </a:pPr>
            <a:r>
              <a:rPr lang="en-US" sz="1000" dirty="0" smtClean="0"/>
              <a:t> Fair Value of the Collateral, less costs to sell </a:t>
            </a:r>
            <a:r>
              <a:rPr lang="en-US" sz="1000" u="sng" dirty="0" smtClean="0"/>
              <a:t>(Required as soon as the credit becomes Collateral Dependent.) </a:t>
            </a:r>
            <a:endParaRPr lang="en-US" sz="1000" dirty="0" smtClean="0"/>
          </a:p>
          <a:p>
            <a:pPr>
              <a:buFont typeface="Arial" pitchFamily="34" charset="0"/>
              <a:buChar char="•"/>
            </a:pPr>
            <a:r>
              <a:rPr lang="en-US" sz="1000" dirty="0" smtClean="0"/>
              <a:t>Observable Market Price (not customarily available for loans).</a:t>
            </a:r>
          </a:p>
          <a:p>
            <a:r>
              <a:rPr lang="en-US" sz="1000" dirty="0" smtClean="0"/>
              <a:t>The effective interest rate on a loan is the rate implicit in the loan (e.g., the contractual interest rate adjusted for any net deferred loan fees and cost, and any premium or discount existing at the origination or acquisition of the loan.</a:t>
            </a:r>
          </a:p>
          <a:p>
            <a:r>
              <a:rPr lang="en-US" sz="1000" dirty="0" smtClean="0"/>
              <a:t>Under FAS 15, a restructuring of debt constitutes a Troubled Debt Restructuring (TDR) if a creditor for economic or legal reasons related to the debtor’s financial difficulties grants a concession to the debtor it would not otherwise consider.  A TDR involves a transfer from the borrower to the bank (including via foreclosure or repossession) of real estate, receivables from third parties, other assets, or an equity interest in the borrower in full or partial satisfaction of the loan; modification of the loan terms; or a combination of the two.  In a TDR, a loan is considered impaired and FAS 114 must be applied, even if a loan would not otherwise fall within the scope of FAS 114 because it would otherwise be part of a large group of smaller-balance homogeneous loans that are collectively evaluated for impairment.  For example, FAS 114 applies to TDRs of 1-4 family residential mortgage loans that may have been previously evaluated in a larger pool under FAS 5.  </a:t>
            </a:r>
            <a:endParaRPr lang="en-US" sz="1000" dirty="0" smtClean="0">
              <a:cs typeface="Times New Roman" pitchFamily="18" charset="0"/>
            </a:endParaRPr>
          </a:p>
          <a:p>
            <a:pPr eaLnBrk="1" hangingPunct="1">
              <a:spcAft>
                <a:spcPct val="50000"/>
              </a:spcAft>
            </a:pPr>
            <a:r>
              <a:rPr lang="en-US" sz="1000" dirty="0" smtClean="0">
                <a:cs typeface="Times New Roman" pitchFamily="18" charset="0"/>
              </a:rPr>
              <a:t>Procedures should prevent “layering” or “double counting”; Get away from using the term “individually classifying” use the term “individually impaired”;</a:t>
            </a:r>
            <a:r>
              <a:rPr lang="en-US" sz="1000" dirty="0" smtClean="0"/>
              <a:t>DOCUMENT EVERYTHING.</a:t>
            </a:r>
          </a:p>
          <a:p>
            <a:pPr eaLnBrk="1" hangingPunct="1">
              <a:spcAft>
                <a:spcPct val="50000"/>
              </a:spcAft>
            </a:pPr>
            <a:endParaRPr lang="en-US" sz="1000" dirty="0" smtClean="0"/>
          </a:p>
        </p:txBody>
      </p:sp>
      <p:sp>
        <p:nvSpPr>
          <p:cNvPr id="55300" name="Slide Number Placeholder 3"/>
          <p:cNvSpPr>
            <a:spLocks noGrp="1"/>
          </p:cNvSpPr>
          <p:nvPr>
            <p:ph type="sldNum" sz="quarter" idx="5"/>
          </p:nvPr>
        </p:nvSpPr>
        <p:spPr>
          <a:noFill/>
        </p:spPr>
        <p:txBody>
          <a:bodyPr/>
          <a:lstStyle/>
          <a:p>
            <a:fld id="{6A3EBF60-0CCC-4F30-A7B0-F414C40C1A27}" type="slidenum">
              <a:rPr lang="en-US" smtClean="0"/>
              <a:pPr/>
              <a:t>28</a:t>
            </a:fld>
            <a:endParaRPr lang="en-U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9925" y="696913"/>
            <a:ext cx="5670550" cy="3486150"/>
          </a:xfrm>
        </p:spPr>
      </p:sp>
      <p:sp>
        <p:nvSpPr>
          <p:cNvPr id="3" name="Notes Placeholder 2"/>
          <p:cNvSpPr>
            <a:spLocks noGrp="1"/>
          </p:cNvSpPr>
          <p:nvPr>
            <p:ph type="body" idx="1"/>
          </p:nvPr>
        </p:nvSpPr>
        <p:spPr/>
        <p:txBody>
          <a:bodyPr>
            <a:normAutofit/>
          </a:bodyPr>
          <a:lstStyle/>
          <a:p>
            <a:r>
              <a:rPr lang="en-US" b="1" i="1" u="sng" dirty="0" smtClean="0"/>
              <a:t>Click on the embedded WORD document for  “Practice Sets for FAS 114”</a:t>
            </a:r>
            <a:r>
              <a:rPr lang="en-US" u="sng" dirty="0" smtClean="0"/>
              <a:t> </a:t>
            </a:r>
          </a:p>
          <a:p>
            <a:endParaRPr lang="en-US" dirty="0" smtClean="0"/>
          </a:p>
          <a:p>
            <a:r>
              <a:rPr lang="en-US" dirty="0" smtClean="0"/>
              <a:t>And</a:t>
            </a:r>
            <a:r>
              <a:rPr lang="en-US" baseline="0" dirty="0" smtClean="0"/>
              <a:t> select “Open Hyperlink” </a:t>
            </a:r>
            <a:r>
              <a:rPr lang="en-US" dirty="0" smtClean="0"/>
              <a:t>to access the problem sets for the audience. </a:t>
            </a:r>
            <a:r>
              <a:rPr lang="en-US" baseline="0" dirty="0" smtClean="0"/>
              <a:t>Don’t show the answer sheet while the audience is working on the problem sets. Allow audience to work on problem sets as individual tables. Have NCUA staff work with audience before going to answers.</a:t>
            </a:r>
            <a:endParaRPr lang="en-US" dirty="0"/>
          </a:p>
        </p:txBody>
      </p:sp>
      <p:sp>
        <p:nvSpPr>
          <p:cNvPr id="4" name="Slide Number Placeholder 3"/>
          <p:cNvSpPr>
            <a:spLocks noGrp="1"/>
          </p:cNvSpPr>
          <p:nvPr>
            <p:ph type="sldNum" sz="quarter" idx="10"/>
          </p:nvPr>
        </p:nvSpPr>
        <p:spPr/>
        <p:txBody>
          <a:bodyPr/>
          <a:lstStyle/>
          <a:p>
            <a:pPr>
              <a:defRPr/>
            </a:pPr>
            <a:fld id="{730422BC-0A0A-48A4-9D36-0E05F4996C7E}" type="slidenum">
              <a:rPr lang="en-US" smtClean="0"/>
              <a:pPr>
                <a:defRPr/>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xfrm>
            <a:off x="669925" y="696913"/>
            <a:ext cx="5670550" cy="3486150"/>
          </a:xfrm>
          <a:ln/>
        </p:spPr>
      </p:sp>
      <p:sp>
        <p:nvSpPr>
          <p:cNvPr id="56323" name="Notes Placeholder 2"/>
          <p:cNvSpPr>
            <a:spLocks noGrp="1"/>
          </p:cNvSpPr>
          <p:nvPr>
            <p:ph type="body" idx="1"/>
          </p:nvPr>
        </p:nvSpPr>
        <p:spPr>
          <a:noFill/>
          <a:ln/>
        </p:spPr>
        <p:txBody>
          <a:bodyPr/>
          <a:lstStyle/>
          <a:p>
            <a:r>
              <a:rPr lang="en-US" b="1" u="sng" dirty="0" smtClean="0"/>
              <a:t>Review with audience the above elements for clarity. If necessary, use sheet,</a:t>
            </a:r>
            <a:r>
              <a:rPr lang="en-US" b="1" u="sng" baseline="0" dirty="0" smtClean="0"/>
              <a:t> “Factors in Determining the ALLL” to review elements for consideration from slide #7.</a:t>
            </a:r>
            <a:endParaRPr lang="en-US" baseline="0" dirty="0" smtClean="0"/>
          </a:p>
          <a:p>
            <a:endParaRPr lang="en-US" baseline="0" dirty="0" smtClean="0"/>
          </a:p>
          <a:p>
            <a:r>
              <a:rPr lang="en-US" dirty="0" smtClean="0"/>
              <a:t>These are the only elements of a properly funded ALLL - it is no longer acceptable to add a cushion to the ALLL.  </a:t>
            </a:r>
          </a:p>
        </p:txBody>
      </p:sp>
      <p:sp>
        <p:nvSpPr>
          <p:cNvPr id="56324" name="Slide Number Placeholder 3"/>
          <p:cNvSpPr>
            <a:spLocks noGrp="1"/>
          </p:cNvSpPr>
          <p:nvPr>
            <p:ph type="sldNum" sz="quarter" idx="5"/>
          </p:nvPr>
        </p:nvSpPr>
        <p:spPr>
          <a:noFill/>
        </p:spPr>
        <p:txBody>
          <a:bodyPr/>
          <a:lstStyle/>
          <a:p>
            <a:fld id="{941719C4-3474-436E-9058-C641F8EEEE58}" type="slidenum">
              <a:rPr lang="en-US" smtClean="0"/>
              <a:pPr/>
              <a:t>30</a:t>
            </a:fld>
            <a:endParaRPr lang="en-US"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xfrm>
            <a:off x="669925" y="696913"/>
            <a:ext cx="5670550" cy="3486150"/>
          </a:xfrm>
          <a:ln/>
        </p:spPr>
      </p:sp>
      <p:sp>
        <p:nvSpPr>
          <p:cNvPr id="57347" name="Notes Placeholder 2"/>
          <p:cNvSpPr>
            <a:spLocks noGrp="1"/>
          </p:cNvSpPr>
          <p:nvPr>
            <p:ph type="body" idx="1"/>
          </p:nvPr>
        </p:nvSpPr>
        <p:spPr>
          <a:noFill/>
          <a:ln/>
        </p:spPr>
        <p:txBody>
          <a:bodyPr/>
          <a:lstStyle/>
          <a:p>
            <a:r>
              <a:rPr lang="en-US" dirty="0" smtClean="0"/>
              <a:t>The point is that you increase and decrease the ALLL based on your analyses…</a:t>
            </a:r>
          </a:p>
        </p:txBody>
      </p:sp>
      <p:sp>
        <p:nvSpPr>
          <p:cNvPr id="57348" name="Slide Number Placeholder 3"/>
          <p:cNvSpPr>
            <a:spLocks noGrp="1"/>
          </p:cNvSpPr>
          <p:nvPr>
            <p:ph type="sldNum" sz="quarter" idx="5"/>
          </p:nvPr>
        </p:nvSpPr>
        <p:spPr>
          <a:noFill/>
        </p:spPr>
        <p:txBody>
          <a:bodyPr/>
          <a:lstStyle/>
          <a:p>
            <a:fld id="{B5EFC261-3EDF-44C0-B3E2-9946E67D41F7}" type="slidenum">
              <a:rPr lang="en-US" smtClean="0"/>
              <a:pPr/>
              <a:t>31</a:t>
            </a:fld>
            <a:endParaRPr lang="en-US"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xfrm>
            <a:off x="669925" y="696913"/>
            <a:ext cx="5670550" cy="3486150"/>
          </a:xfrm>
          <a:ln/>
        </p:spPr>
      </p:sp>
      <p:sp>
        <p:nvSpPr>
          <p:cNvPr id="3" name="Notes Placeholder 2"/>
          <p:cNvSpPr>
            <a:spLocks noGrp="1"/>
          </p:cNvSpPr>
          <p:nvPr>
            <p:ph type="body" idx="1"/>
          </p:nvPr>
        </p:nvSpPr>
        <p:spPr>
          <a:xfrm>
            <a:off x="233682" y="4415790"/>
            <a:ext cx="6465147" cy="4570730"/>
          </a:xfrm>
        </p:spPr>
        <p:txBody>
          <a:bodyPr>
            <a:normAutofit fontScale="92500" lnSpcReduction="10000"/>
          </a:bodyPr>
          <a:lstStyle/>
          <a:p>
            <a:pPr>
              <a:defRPr/>
            </a:pPr>
            <a:r>
              <a:rPr lang="en-US" u="sng" dirty="0" smtClean="0"/>
              <a:t>Exs will perform an assessment of the appropriateness of the level of the allowance account and the process used to calculate the ALLL estimate used in the institution’s regulatory reports.</a:t>
            </a:r>
          </a:p>
          <a:p>
            <a:pPr>
              <a:defRPr/>
            </a:pPr>
            <a:endParaRPr lang="en-US" dirty="0" smtClean="0"/>
          </a:p>
          <a:p>
            <a:pPr>
              <a:defRPr/>
            </a:pPr>
            <a:r>
              <a:rPr lang="en-US" dirty="0" smtClean="0"/>
              <a:t>An ALLL methodology is a system that a credit union designs and implements to reasonably estimate loan and lease losses as of the financial statement date.   It is critical that ALLL methodologies incorporate management’s current judgments about the credit quality of the loan portfolio through a disciplined and consistently applied process. </a:t>
            </a:r>
          </a:p>
          <a:p>
            <a:pPr>
              <a:defRPr/>
            </a:pPr>
            <a:endParaRPr lang="en-US" dirty="0" smtClean="0"/>
          </a:p>
          <a:p>
            <a:pPr>
              <a:defRPr/>
            </a:pPr>
            <a:r>
              <a:rPr lang="en-US" dirty="0" smtClean="0"/>
              <a:t>A credit union’s ALLL methodology is influenced by credit union-specific factors, such as a credit union’s size, organizational structure, business environment and strategy, management style, loan portfolio characteristics, loan administration procedures, and management information systems. </a:t>
            </a:r>
          </a:p>
          <a:p>
            <a:pPr>
              <a:defRPr/>
            </a:pPr>
            <a:endParaRPr lang="en-US" dirty="0" smtClean="0"/>
          </a:p>
          <a:p>
            <a:pPr>
              <a:defRPr/>
            </a:pPr>
            <a:r>
              <a:rPr lang="en-US" dirty="0" smtClean="0"/>
              <a:t>In practice, credit unions should employ numerous procedures when validating the reasonableness of their ALLL methodology and determining whether deficiencies exist in their overall methodology or loan grading process. </a:t>
            </a:r>
          </a:p>
          <a:p>
            <a:pPr>
              <a:defRPr/>
            </a:pPr>
            <a:endParaRPr lang="en-US" dirty="0" smtClean="0"/>
          </a:p>
          <a:p>
            <a:pPr>
              <a:defRPr/>
            </a:pPr>
            <a:r>
              <a:rPr lang="en-US" dirty="0" smtClean="0"/>
              <a:t>Validation procedures include the following:</a:t>
            </a:r>
          </a:p>
          <a:p>
            <a:pPr lvl="1">
              <a:defRPr/>
            </a:pPr>
            <a:r>
              <a:rPr lang="en-US" dirty="0" smtClean="0"/>
              <a:t>A review of trends in loan volume, delinquencies, restructurings, and concentrations;</a:t>
            </a:r>
          </a:p>
          <a:p>
            <a:pPr lvl="1">
              <a:defRPr/>
            </a:pPr>
            <a:r>
              <a:rPr lang="en-US" dirty="0" smtClean="0"/>
              <a:t>A review of previous charge-off and recovery history, including an evaluation of the timeliness of the entries to record both the charge-offs and the recoveries;</a:t>
            </a:r>
          </a:p>
          <a:p>
            <a:pPr lvl="1">
              <a:defRPr/>
            </a:pPr>
            <a:r>
              <a:rPr lang="en-US" dirty="0" smtClean="0"/>
              <a:t>A review (on a test basis by a party independent of the ALLL estimation process) of source documents and underlying assumptions to determine that the established methodology results in reasonable loss estimates; and</a:t>
            </a:r>
          </a:p>
          <a:p>
            <a:pPr lvl="1">
              <a:defRPr/>
            </a:pPr>
            <a:r>
              <a:rPr lang="en-US" dirty="0" smtClean="0"/>
              <a:t>An evaluation of the appraisal process of the underlying collateral, by periodically comparing the appraised value to the actual sales price on selected properties sold.</a:t>
            </a:r>
            <a:endParaRPr lang="en-US" dirty="0"/>
          </a:p>
        </p:txBody>
      </p:sp>
      <p:sp>
        <p:nvSpPr>
          <p:cNvPr id="58372" name="Slide Number Placeholder 3"/>
          <p:cNvSpPr>
            <a:spLocks noGrp="1"/>
          </p:cNvSpPr>
          <p:nvPr>
            <p:ph type="sldNum" sz="quarter" idx="5"/>
          </p:nvPr>
        </p:nvSpPr>
        <p:spPr>
          <a:noFill/>
        </p:spPr>
        <p:txBody>
          <a:bodyPr/>
          <a:lstStyle/>
          <a:p>
            <a:fld id="{77F17036-12FB-48A3-B4DC-0E65FD50F407}" type="slidenum">
              <a:rPr lang="en-US" smtClean="0"/>
              <a:pPr/>
              <a:t>32</a:t>
            </a:fld>
            <a:endParaRPr lang="en-US"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669925" y="696913"/>
            <a:ext cx="5670550" cy="3486150"/>
          </a:xfrm>
          <a:ln/>
        </p:spPr>
      </p:sp>
      <p:sp>
        <p:nvSpPr>
          <p:cNvPr id="59395" name="Notes Placeholder 2"/>
          <p:cNvSpPr>
            <a:spLocks noGrp="1"/>
          </p:cNvSpPr>
          <p:nvPr>
            <p:ph type="body" idx="1"/>
          </p:nvPr>
        </p:nvSpPr>
        <p:spPr>
          <a:xfrm>
            <a:off x="545255" y="4415790"/>
            <a:ext cx="5919893" cy="4183380"/>
          </a:xfrm>
          <a:noFill/>
          <a:ln/>
        </p:spPr>
        <p:txBody>
          <a:bodyPr/>
          <a:lstStyle/>
          <a:p>
            <a:r>
              <a:rPr lang="en-US" dirty="0" smtClean="0"/>
              <a:t>Boards of directors of federally-insured credit unions are responsible for ensuring that their credit unions have controls in place to consistently determine the adequacy of the ALLL in accordance with the credit union’s stated policies and procedures, GAAP, and ALLL supervisory guidance.  </a:t>
            </a:r>
          </a:p>
          <a:p>
            <a:endParaRPr lang="en-US" dirty="0" smtClean="0"/>
          </a:p>
          <a:p>
            <a:r>
              <a:rPr lang="en-US" dirty="0" smtClean="0"/>
              <a:t>To fulfill this responsibility, boards of directors instruct management to develop and maintain an appropriate, systematic, and consistently applied process to determine the amounts of the ALLL and provisions for loan losses.  </a:t>
            </a:r>
          </a:p>
          <a:p>
            <a:endParaRPr lang="en-US" dirty="0" smtClean="0"/>
          </a:p>
          <a:p>
            <a:r>
              <a:rPr lang="en-US" dirty="0" smtClean="0"/>
              <a:t>Management should create and implement suitable policies and procedures to communicate the ALLL process internally to all applicable personnel.  </a:t>
            </a:r>
          </a:p>
          <a:p>
            <a:endParaRPr lang="en-US" dirty="0" smtClean="0"/>
          </a:p>
          <a:p>
            <a:r>
              <a:rPr lang="en-US" dirty="0" smtClean="0"/>
              <a:t>Regardless of who develops and implements these policies, procedures, and the underlying controls, the board of directors should assure themselves that the policies specifically address the credit union’s unique goals, systems, risk profile, personnel, and other resources before approving them.  </a:t>
            </a:r>
          </a:p>
          <a:p>
            <a:endParaRPr lang="en-US" dirty="0" smtClean="0"/>
          </a:p>
          <a:p>
            <a:r>
              <a:rPr lang="en-US" dirty="0" smtClean="0"/>
              <a:t>Additionally, by creating an environment that encourages personnel to follow these policies and procedures, management improves procedural discipline and compliance.</a:t>
            </a:r>
          </a:p>
          <a:p>
            <a:endParaRPr lang="en-US" dirty="0" smtClean="0"/>
          </a:p>
        </p:txBody>
      </p:sp>
      <p:sp>
        <p:nvSpPr>
          <p:cNvPr id="59396" name="Slide Number Placeholder 3"/>
          <p:cNvSpPr>
            <a:spLocks noGrp="1"/>
          </p:cNvSpPr>
          <p:nvPr>
            <p:ph type="sldNum" sz="quarter" idx="5"/>
          </p:nvPr>
        </p:nvSpPr>
        <p:spPr>
          <a:noFill/>
        </p:spPr>
        <p:txBody>
          <a:bodyPr/>
          <a:lstStyle/>
          <a:p>
            <a:fld id="{087F0468-6A41-41A7-A999-BB2CEC4C5243}" type="slidenum">
              <a:rPr lang="en-US" smtClean="0"/>
              <a:pPr/>
              <a:t>33</a:t>
            </a:fld>
            <a:endParaRPr lang="en-US"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lide Image Placeholder 1"/>
          <p:cNvSpPr>
            <a:spLocks noGrp="1" noRot="1" noChangeAspect="1" noTextEdit="1"/>
          </p:cNvSpPr>
          <p:nvPr>
            <p:ph type="sldImg"/>
          </p:nvPr>
        </p:nvSpPr>
        <p:spPr>
          <a:xfrm>
            <a:off x="669925" y="696913"/>
            <a:ext cx="5670550" cy="3486150"/>
          </a:xfrm>
          <a:ln/>
        </p:spPr>
      </p:sp>
      <p:sp>
        <p:nvSpPr>
          <p:cNvPr id="3" name="Notes Placeholder 2"/>
          <p:cNvSpPr>
            <a:spLocks noGrp="1"/>
          </p:cNvSpPr>
          <p:nvPr>
            <p:ph type="body" idx="1"/>
          </p:nvPr>
        </p:nvSpPr>
        <p:spPr>
          <a:xfrm>
            <a:off x="467361" y="4415790"/>
            <a:ext cx="6075680" cy="4570730"/>
          </a:xfrm>
        </p:spPr>
        <p:txBody>
          <a:bodyPr>
            <a:normAutofit lnSpcReduction="10000"/>
          </a:bodyPr>
          <a:lstStyle/>
          <a:p>
            <a:pPr marL="0" lvl="2">
              <a:defRPr/>
            </a:pPr>
            <a:r>
              <a:rPr lang="en-US" dirty="0" smtClean="0"/>
              <a:t>After reviewin</a:t>
            </a:r>
            <a:r>
              <a:rPr lang="en-US" baseline="0" dirty="0" smtClean="0"/>
              <a:t>g this slide, click on the WORD document </a:t>
            </a:r>
            <a:r>
              <a:rPr lang="en-US" b="1" u="sng" baseline="0" dirty="0" smtClean="0"/>
              <a:t>“Factors in Determining the ALLL”</a:t>
            </a:r>
            <a:r>
              <a:rPr lang="en-US" baseline="0" dirty="0" smtClean="0"/>
              <a:t> to access the guide for drafting an appropriate ALLL and policies and procedures.</a:t>
            </a:r>
            <a:endParaRPr lang="en-US" dirty="0" smtClean="0"/>
          </a:p>
          <a:p>
            <a:pPr marL="0" lvl="2">
              <a:defRPr/>
            </a:pPr>
            <a:endParaRPr lang="en-US" dirty="0" smtClean="0"/>
          </a:p>
          <a:p>
            <a:pPr marL="0" lvl="2">
              <a:defRPr/>
            </a:pPr>
            <a:r>
              <a:rPr lang="en-US" dirty="0" smtClean="0"/>
              <a:t>The ALLL process requires a wide range of policies, procedures, and control systems. Credit unions should tailor their policies to the size and complexity of the credit union and its loan portfolio. </a:t>
            </a:r>
          </a:p>
          <a:p>
            <a:pPr lvl="2">
              <a:defRPr/>
            </a:pPr>
            <a:endParaRPr lang="en-US" dirty="0" smtClean="0"/>
          </a:p>
          <a:p>
            <a:pPr marL="64700" lvl="2">
              <a:defRPr/>
            </a:pPr>
            <a:r>
              <a:rPr lang="en-US" dirty="0" smtClean="0"/>
              <a:t>The effectiveness of a credit union’s ALLL methodology requires written policies and procedures that, at a minimum address the following:</a:t>
            </a:r>
          </a:p>
          <a:p>
            <a:pPr marL="64700" lvl="2">
              <a:defRPr/>
            </a:pPr>
            <a:endParaRPr lang="en-US" dirty="0" smtClean="0"/>
          </a:p>
          <a:p>
            <a:pPr marL="64700" lvl="3">
              <a:buFont typeface="Arial" pitchFamily="34" charset="0"/>
              <a:buChar char="•"/>
              <a:defRPr/>
            </a:pPr>
            <a:r>
              <a:rPr lang="en-US" dirty="0" smtClean="0"/>
              <a:t>  The roles and responsibilities of the credit union’s departments and personnel (including the lending function, credit review, financial reporting, internal audit, senior management, board of directors and others, as applicable) who determine, or review, the ALLL amount they will report in the financial statements;</a:t>
            </a:r>
          </a:p>
          <a:p>
            <a:pPr marL="64700" lvl="3">
              <a:defRPr/>
            </a:pPr>
            <a:endParaRPr lang="en-US" dirty="0" smtClean="0"/>
          </a:p>
          <a:p>
            <a:pPr marL="64700" lvl="3">
              <a:buFont typeface="Arial" pitchFamily="34" charset="0"/>
              <a:buChar char="•"/>
              <a:defRPr/>
            </a:pPr>
            <a:r>
              <a:rPr lang="en-US" dirty="0" smtClean="0"/>
              <a:t>  The credit union’s accounting policies for loans and loan losses, including the policies for charge-offs, recoveries, and estimating the fair value of collateral (if any);</a:t>
            </a:r>
          </a:p>
          <a:p>
            <a:pPr marL="64700" lvl="3">
              <a:defRPr/>
            </a:pPr>
            <a:endParaRPr lang="en-US" dirty="0" smtClean="0"/>
          </a:p>
          <a:p>
            <a:pPr marL="64700" lvl="3">
              <a:buFont typeface="Arial" pitchFamily="34" charset="0"/>
              <a:buChar char="•"/>
              <a:defRPr/>
            </a:pPr>
            <a:r>
              <a:rPr lang="en-US" dirty="0" smtClean="0"/>
              <a:t>  The description of the credit union’s methodology, which should maintain consistency with the credit union’s accounting policies for determining its ALLL; and</a:t>
            </a:r>
          </a:p>
          <a:p>
            <a:pPr marL="64700" lvl="3">
              <a:defRPr/>
            </a:pPr>
            <a:endParaRPr lang="en-US" dirty="0" smtClean="0"/>
          </a:p>
          <a:p>
            <a:pPr marL="64700" lvl="3">
              <a:buFont typeface="Arial" pitchFamily="34" charset="0"/>
              <a:buChar char="•"/>
              <a:defRPr/>
            </a:pPr>
            <a:r>
              <a:rPr lang="en-US" dirty="0" smtClean="0"/>
              <a:t>  The system of internal controls used to ensure that the ALLL process adheres to GAAP and supervisory guidance.</a:t>
            </a:r>
          </a:p>
          <a:p>
            <a:pPr marL="64700" lvl="3">
              <a:defRPr/>
            </a:pPr>
            <a:endParaRPr lang="en-US" dirty="0" smtClean="0"/>
          </a:p>
          <a:p>
            <a:pPr marL="64700">
              <a:defRPr/>
            </a:pPr>
            <a:endParaRPr lang="en-US" dirty="0"/>
          </a:p>
        </p:txBody>
      </p:sp>
      <p:sp>
        <p:nvSpPr>
          <p:cNvPr id="6149" name="Slide Number Placeholder 3"/>
          <p:cNvSpPr>
            <a:spLocks noGrp="1"/>
          </p:cNvSpPr>
          <p:nvPr>
            <p:ph type="sldNum" sz="quarter" idx="5"/>
          </p:nvPr>
        </p:nvSpPr>
        <p:spPr>
          <a:noFill/>
        </p:spPr>
        <p:txBody>
          <a:bodyPr/>
          <a:lstStyle/>
          <a:p>
            <a:fld id="{A213F7A8-AC60-4C39-B98C-FE3894E89A01}" type="slidenum">
              <a:rPr lang="en-US" smtClean="0"/>
              <a:pPr/>
              <a:t>34</a:t>
            </a:fld>
            <a:endParaRPr lang="en-US" dirty="0" smtClean="0"/>
          </a:p>
        </p:txBody>
      </p:sp>
      <p:graphicFrame>
        <p:nvGraphicFramePr>
          <p:cNvPr id="6146" name="Object 2"/>
          <p:cNvGraphicFramePr>
            <a:graphicFrameLocks noChangeAspect="1"/>
          </p:cNvGraphicFramePr>
          <p:nvPr/>
        </p:nvGraphicFramePr>
        <p:xfrm>
          <a:off x="3271521" y="8211822"/>
          <a:ext cx="934720" cy="900589"/>
        </p:xfrm>
        <a:graphic>
          <a:graphicData uri="http://schemas.openxmlformats.org/presentationml/2006/ole">
            <mc:AlternateContent xmlns:mc="http://schemas.openxmlformats.org/markup-compatibility/2006">
              <mc:Choice xmlns:v="urn:schemas-microsoft-com:vml" Requires="v">
                <p:oleObj spid="_x0000_s6148" name="Document" showAsIcon="1" r:id="rId5" imgW="914400" imgH="885960" progId="Word.Document.8">
                  <p:embed/>
                </p:oleObj>
              </mc:Choice>
              <mc:Fallback>
                <p:oleObj name="Document" showAsIcon="1" r:id="rId5" imgW="914400" imgH="885960" progId="Word.Document.8">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1521" y="8211822"/>
                        <a:ext cx="934720" cy="90058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xfrm>
            <a:off x="669925" y="696913"/>
            <a:ext cx="5670550" cy="3486150"/>
          </a:xfrm>
          <a:ln/>
        </p:spPr>
      </p:sp>
      <p:sp>
        <p:nvSpPr>
          <p:cNvPr id="62467" name="Notes Placeholder 2"/>
          <p:cNvSpPr>
            <a:spLocks noGrp="1"/>
          </p:cNvSpPr>
          <p:nvPr>
            <p:ph type="body" idx="1"/>
          </p:nvPr>
        </p:nvSpPr>
        <p:spPr>
          <a:noFill/>
          <a:ln/>
        </p:spPr>
        <p:txBody>
          <a:bodyPr/>
          <a:lstStyle/>
          <a:p>
            <a:endParaRPr lang="en-US" dirty="0" smtClean="0"/>
          </a:p>
          <a:p>
            <a:r>
              <a:rPr lang="en-US" dirty="0" smtClean="0"/>
              <a:t>Maintain documentation of methodology, and periodic assessments.</a:t>
            </a:r>
          </a:p>
        </p:txBody>
      </p:sp>
      <p:sp>
        <p:nvSpPr>
          <p:cNvPr id="62468" name="Slide Number Placeholder 3"/>
          <p:cNvSpPr>
            <a:spLocks noGrp="1"/>
          </p:cNvSpPr>
          <p:nvPr>
            <p:ph type="sldNum" sz="quarter" idx="5"/>
          </p:nvPr>
        </p:nvSpPr>
        <p:spPr>
          <a:noFill/>
        </p:spPr>
        <p:txBody>
          <a:bodyPr/>
          <a:lstStyle/>
          <a:p>
            <a:fld id="{1C23C938-06C7-4431-8101-F30D6A8713F2}" type="slidenum">
              <a:rPr lang="en-US" smtClean="0"/>
              <a:pPr/>
              <a:t>38</a:t>
            </a:fld>
            <a:endParaRPr lang="en-US" dirty="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xfrm>
            <a:off x="669925" y="696913"/>
            <a:ext cx="5670550" cy="3486150"/>
          </a:xfrm>
          <a:ln/>
        </p:spPr>
      </p:sp>
      <p:sp>
        <p:nvSpPr>
          <p:cNvPr id="63491" name="Notes Placeholder 2"/>
          <p:cNvSpPr>
            <a:spLocks noGrp="1"/>
          </p:cNvSpPr>
          <p:nvPr>
            <p:ph type="body" idx="1"/>
          </p:nvPr>
        </p:nvSpPr>
        <p:spPr>
          <a:noFill/>
          <a:ln/>
        </p:spPr>
        <p:txBody>
          <a:bodyPr/>
          <a:lstStyle/>
          <a:p>
            <a:endParaRPr lang="en-US" dirty="0" smtClean="0"/>
          </a:p>
        </p:txBody>
      </p:sp>
      <p:sp>
        <p:nvSpPr>
          <p:cNvPr id="63492" name="Slide Number Placeholder 3"/>
          <p:cNvSpPr>
            <a:spLocks noGrp="1"/>
          </p:cNvSpPr>
          <p:nvPr>
            <p:ph type="sldNum" sz="quarter" idx="5"/>
          </p:nvPr>
        </p:nvSpPr>
        <p:spPr>
          <a:noFill/>
        </p:spPr>
        <p:txBody>
          <a:bodyPr/>
          <a:lstStyle/>
          <a:p>
            <a:fld id="{7EE23363-6EA3-4C53-AB84-6C454E838343}" type="slidenum">
              <a:rPr lang="en-US" smtClean="0"/>
              <a:pPr/>
              <a:t>40</a:t>
            </a:fld>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627489" y="5349903"/>
            <a:ext cx="10527874"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464807" y="4853412"/>
            <a:ext cx="10318711"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464807" y="3886200"/>
            <a:ext cx="10318711"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pPr>
              <a:defRPr/>
            </a:pPr>
            <a:endParaRPr lang="en-US" dirty="0"/>
          </a:p>
        </p:txBody>
      </p:sp>
      <p:sp>
        <p:nvSpPr>
          <p:cNvPr id="2" name="Footer Placeholder 1"/>
          <p:cNvSpPr>
            <a:spLocks noGrp="1"/>
          </p:cNvSpPr>
          <p:nvPr>
            <p:ph type="ftr" sz="quarter" idx="11"/>
          </p:nvPr>
        </p:nvSpPr>
        <p:spPr/>
        <p:txBody>
          <a:bodyPr/>
          <a:lstStyle/>
          <a:p>
            <a:pPr>
              <a:defRPr/>
            </a:pPr>
            <a:endParaRPr lang="en-US" dirty="0"/>
          </a:p>
        </p:txBody>
      </p:sp>
      <p:sp>
        <p:nvSpPr>
          <p:cNvPr id="15" name="Slide Number Placeholder 14"/>
          <p:cNvSpPr>
            <a:spLocks noGrp="1"/>
          </p:cNvSpPr>
          <p:nvPr>
            <p:ph type="sldNum" sz="quarter" idx="12"/>
          </p:nvPr>
        </p:nvSpPr>
        <p:spPr>
          <a:xfrm>
            <a:off x="10039827" y="6473952"/>
            <a:ext cx="925895" cy="246888"/>
          </a:xfrm>
        </p:spPr>
        <p:txBody>
          <a:bodyPr/>
          <a:lstStyle/>
          <a:p>
            <a:pPr>
              <a:defRPr/>
            </a:pPr>
            <a:fld id="{3861A193-CB6B-4C55-B55F-F13B967995DD}"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pPr>
              <a:defRPr/>
            </a:pPr>
            <a:endParaRPr lang="en-US" dirty="0"/>
          </a:p>
        </p:txBody>
      </p:sp>
      <p:sp>
        <p:nvSpPr>
          <p:cNvPr id="19" name="Footer Placeholder 18"/>
          <p:cNvSpPr>
            <a:spLocks noGrp="1"/>
          </p:cNvSpPr>
          <p:nvPr>
            <p:ph type="ftr" sz="quarter" idx="11"/>
          </p:nvPr>
        </p:nvSpPr>
        <p:spPr>
          <a:xfrm>
            <a:off x="4369184" y="76201"/>
            <a:ext cx="3532532" cy="288925"/>
          </a:xfrm>
        </p:spPr>
        <p:txBody>
          <a:bodyPr/>
          <a:lstStyle/>
          <a:p>
            <a:pPr>
              <a:defRPr/>
            </a:pPr>
            <a:endParaRPr lang="en-US" dirty="0"/>
          </a:p>
        </p:txBody>
      </p:sp>
      <p:sp>
        <p:nvSpPr>
          <p:cNvPr id="16" name="Slide Number Placeholder 15"/>
          <p:cNvSpPr>
            <a:spLocks noGrp="1"/>
          </p:cNvSpPr>
          <p:nvPr>
            <p:ph type="sldNum" sz="quarter" idx="12"/>
          </p:nvPr>
        </p:nvSpPr>
        <p:spPr>
          <a:xfrm>
            <a:off x="10039827" y="6473952"/>
            <a:ext cx="925895" cy="246888"/>
          </a:xfrm>
        </p:spPr>
        <p:txBody>
          <a:bodyPr/>
          <a:lstStyle/>
          <a:p>
            <a:pPr>
              <a:defRPr/>
            </a:pPr>
            <a:fld id="{6AEEA710-732A-4576-B482-1576D96299F2}" type="slidenum">
              <a:rPr lang="en-US"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627489" y="3444903"/>
            <a:ext cx="10527874"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464807" y="1676400"/>
            <a:ext cx="10318711"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pPr>
              <a:defRPr/>
            </a:pPr>
            <a:endParaRPr lang="en-US" dirty="0"/>
          </a:p>
        </p:txBody>
      </p:sp>
      <p:sp>
        <p:nvSpPr>
          <p:cNvPr id="11" name="Footer Placeholder 10"/>
          <p:cNvSpPr>
            <a:spLocks noGrp="1"/>
          </p:cNvSpPr>
          <p:nvPr>
            <p:ph type="ftr" sz="quarter" idx="11"/>
          </p:nvPr>
        </p:nvSpPr>
        <p:spPr/>
        <p:txBody>
          <a:bodyPr/>
          <a:lstStyle/>
          <a:p>
            <a:pPr>
              <a:defRPr/>
            </a:pPr>
            <a:endParaRPr lang="en-US" dirty="0"/>
          </a:p>
        </p:txBody>
      </p:sp>
      <p:sp>
        <p:nvSpPr>
          <p:cNvPr id="16" name="Slide Number Placeholder 15"/>
          <p:cNvSpPr>
            <a:spLocks noGrp="1"/>
          </p:cNvSpPr>
          <p:nvPr>
            <p:ph type="sldNum" sz="quarter" idx="12"/>
          </p:nvPr>
        </p:nvSpPr>
        <p:spPr/>
        <p:txBody>
          <a:bodyPr/>
          <a:lstStyle/>
          <a:p>
            <a:pPr>
              <a:defRPr/>
            </a:pPr>
            <a:fld id="{F375E911-6050-4112-AB12-6B611A8300A6}" type="slidenum">
              <a:rPr lang="en-US" smtClean="0"/>
              <a:pPr>
                <a:defRPr/>
              </a:pPr>
              <a:t>‹#›</a:t>
            </a:fld>
            <a:endParaRPr lang="en-US" dirty="0"/>
          </a:p>
        </p:txBody>
      </p:sp>
      <p:sp>
        <p:nvSpPr>
          <p:cNvPr id="8" name="Title 7"/>
          <p:cNvSpPr>
            <a:spLocks noGrp="1"/>
          </p:cNvSpPr>
          <p:nvPr>
            <p:ph type="title"/>
          </p:nvPr>
        </p:nvSpPr>
        <p:spPr>
          <a:xfrm>
            <a:off x="220173" y="2947086"/>
            <a:ext cx="10597595"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68127" y="457200"/>
            <a:ext cx="10597595"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71845" y="1600200"/>
            <a:ext cx="5112875"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5670643" y="1600200"/>
            <a:ext cx="5298797"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pPr>
              <a:defRPr/>
            </a:pPr>
            <a:endParaRPr lang="en-US" dirty="0"/>
          </a:p>
        </p:txBody>
      </p:sp>
      <p:sp>
        <p:nvSpPr>
          <p:cNvPr id="10" name="Footer Placeholder 9"/>
          <p:cNvSpPr>
            <a:spLocks noGrp="1"/>
          </p:cNvSpPr>
          <p:nvPr>
            <p:ph type="ftr" sz="quarter" idx="11"/>
          </p:nvPr>
        </p:nvSpPr>
        <p:spPr/>
        <p:txBody>
          <a:bodyPr/>
          <a:lstStyle/>
          <a:p>
            <a:pPr>
              <a:defRPr/>
            </a:pPr>
            <a:endParaRPr lang="en-US" dirty="0"/>
          </a:p>
        </p:txBody>
      </p:sp>
      <p:sp>
        <p:nvSpPr>
          <p:cNvPr id="31" name="Slide Number Placeholder 30"/>
          <p:cNvSpPr>
            <a:spLocks noGrp="1"/>
          </p:cNvSpPr>
          <p:nvPr>
            <p:ph type="sldNum" sz="quarter" idx="12"/>
          </p:nvPr>
        </p:nvSpPr>
        <p:spPr/>
        <p:txBody>
          <a:bodyPr/>
          <a:lstStyle/>
          <a:p>
            <a:pPr>
              <a:defRPr/>
            </a:pPr>
            <a:fld id="{2BC994BF-5695-463A-85C2-462DC16529EB}" type="slidenum">
              <a:rPr lang="en-US"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71846" y="5410200"/>
            <a:ext cx="10504633"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343352" y="666750"/>
            <a:ext cx="5234330"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5666770" y="666750"/>
            <a:ext cx="5236385"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343352" y="1316038"/>
            <a:ext cx="5234330"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5671290" y="1316038"/>
            <a:ext cx="523186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a:xfrm>
            <a:off x="10039826" y="6477000"/>
            <a:ext cx="929614" cy="246888"/>
          </a:xfrm>
        </p:spPr>
        <p:txBody>
          <a:bodyPr/>
          <a:lstStyle/>
          <a:p>
            <a:pPr>
              <a:defRPr/>
            </a:pPr>
            <a:fld id="{59C1C91A-7A48-4D79-A981-B4493F61111D}" type="slidenum">
              <a:rPr lang="en-US" smtClean="0"/>
              <a:pPr>
                <a:defRPr/>
              </a:pPr>
              <a:t>‹#›</a:t>
            </a:fld>
            <a:endParaRPr lang="en-US" dirty="0"/>
          </a:p>
        </p:txBody>
      </p:sp>
      <p:sp>
        <p:nvSpPr>
          <p:cNvPr id="11" name="Straight Connector 10"/>
          <p:cNvSpPr>
            <a:spLocks noChangeShapeType="1"/>
          </p:cNvSpPr>
          <p:nvPr/>
        </p:nvSpPr>
        <p:spPr bwMode="auto">
          <a:xfrm>
            <a:off x="627489" y="6019801"/>
            <a:ext cx="10527874"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68127" y="457200"/>
            <a:ext cx="10597595"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pPr>
              <a:defRPr/>
            </a:pPr>
            <a:endParaRPr lang="en-US" dirty="0"/>
          </a:p>
        </p:txBody>
      </p:sp>
      <p:sp>
        <p:nvSpPr>
          <p:cNvPr id="21" name="Footer Placeholder 20"/>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6C90BFBB-C963-4194-952B-8CC105338070}" type="slidenum">
              <a:rPr lang="en-US"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a:defRPr/>
            </a:pPr>
            <a:endParaRPr lang="en-US" dirty="0"/>
          </a:p>
        </p:txBody>
      </p:sp>
      <p:sp>
        <p:nvSpPr>
          <p:cNvPr id="24" name="Footer Placeholder 23"/>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D9266098-4E05-4613-BEC4-9D7D5F6BF460}"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627489" y="5849118"/>
            <a:ext cx="10527874"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557768" y="5486400"/>
            <a:ext cx="10318711"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557769" y="609600"/>
            <a:ext cx="3670038"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4361437" y="609600"/>
            <a:ext cx="6515042"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pPr>
              <a:defRPr/>
            </a:pPr>
            <a:endParaRPr lang="en-US" dirty="0"/>
          </a:p>
        </p:txBody>
      </p:sp>
      <p:sp>
        <p:nvSpPr>
          <p:cNvPr id="29" name="Footer Placeholder 28"/>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A8BC35F1-8779-46DD-98C1-625EE6BB6D58}"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4276222" y="616634"/>
            <a:ext cx="613545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31" name="Slide Number Placeholder 30"/>
          <p:cNvSpPr>
            <a:spLocks noGrp="1"/>
          </p:cNvSpPr>
          <p:nvPr>
            <p:ph type="sldNum" sz="quarter" idx="12"/>
          </p:nvPr>
        </p:nvSpPr>
        <p:spPr/>
        <p:txBody>
          <a:bodyPr/>
          <a:lstStyle/>
          <a:p>
            <a:pPr>
              <a:defRPr/>
            </a:pPr>
            <a:fld id="{0F5315D7-FE89-4DDA-BAD6-73908716F46F}" type="slidenum">
              <a:rPr lang="en-US" smtClean="0"/>
              <a:pPr>
                <a:defRPr/>
              </a:pPr>
              <a:t>‹#›</a:t>
            </a:fld>
            <a:endParaRPr lang="en-US" dirty="0"/>
          </a:p>
        </p:txBody>
      </p:sp>
      <p:sp>
        <p:nvSpPr>
          <p:cNvPr id="17" name="Title 16"/>
          <p:cNvSpPr>
            <a:spLocks noGrp="1"/>
          </p:cNvSpPr>
          <p:nvPr>
            <p:ph type="title"/>
          </p:nvPr>
        </p:nvSpPr>
        <p:spPr>
          <a:xfrm>
            <a:off x="464807" y="4993760"/>
            <a:ext cx="7158025"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464807" y="5533218"/>
            <a:ext cx="7158025"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6A9F7769-5B87-4122-A7F1-2BD9003B9A4F}"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66522" y="549277"/>
            <a:ext cx="2231073"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57768" y="549277"/>
            <a:ext cx="7622831"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F50134C8-12B8-4CB3-A774-10535360594C}"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627489" y="1050899"/>
            <a:ext cx="10527874"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71845" y="1554163"/>
            <a:ext cx="10597595"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7901715" y="76201"/>
            <a:ext cx="3067725" cy="288925"/>
          </a:xfrm>
          <a:prstGeom prst="rect">
            <a:avLst/>
          </a:prstGeom>
        </p:spPr>
        <p:txBody>
          <a:bodyPr vert="horz"/>
          <a:lstStyle>
            <a:lvl1pPr algn="l" eaLnBrk="1" latinLnBrk="0" hangingPunct="1">
              <a:defRPr kumimoji="0" sz="1200">
                <a:solidFill>
                  <a:schemeClr val="accent1">
                    <a:shade val="75000"/>
                  </a:schemeClr>
                </a:solidFill>
              </a:defRPr>
            </a:lvl1pPr>
          </a:lstStyle>
          <a:p>
            <a:pPr>
              <a:defRPr/>
            </a:pPr>
            <a:endParaRPr lang="en-US" dirty="0"/>
          </a:p>
        </p:txBody>
      </p:sp>
      <p:sp>
        <p:nvSpPr>
          <p:cNvPr id="28" name="Footer Placeholder 27"/>
          <p:cNvSpPr>
            <a:spLocks noGrp="1"/>
          </p:cNvSpPr>
          <p:nvPr>
            <p:ph type="ftr" sz="quarter" idx="3"/>
          </p:nvPr>
        </p:nvSpPr>
        <p:spPr>
          <a:xfrm>
            <a:off x="3811416" y="76201"/>
            <a:ext cx="4090300" cy="28892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endParaRPr lang="en-US" dirty="0"/>
          </a:p>
        </p:txBody>
      </p:sp>
      <p:sp>
        <p:nvSpPr>
          <p:cNvPr id="5" name="Slide Number Placeholder 4"/>
          <p:cNvSpPr>
            <a:spLocks noGrp="1"/>
          </p:cNvSpPr>
          <p:nvPr>
            <p:ph type="sldNum" sz="quarter" idx="4"/>
          </p:nvPr>
        </p:nvSpPr>
        <p:spPr>
          <a:xfrm>
            <a:off x="10039826" y="6477001"/>
            <a:ext cx="929614" cy="24447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fld id="{1A234A6E-2F24-466C-AACA-8B6B64593DF3}" type="slidenum">
              <a:rPr lang="en-US" smtClean="0"/>
              <a:pPr>
                <a:defRPr/>
              </a:pPr>
              <a:t>‹#›</a:t>
            </a:fld>
            <a:endParaRPr lang="en-US" dirty="0"/>
          </a:p>
        </p:txBody>
      </p:sp>
      <p:sp>
        <p:nvSpPr>
          <p:cNvPr id="10" name="Title Placeholder 9"/>
          <p:cNvSpPr>
            <a:spLocks noGrp="1"/>
          </p:cNvSpPr>
          <p:nvPr>
            <p:ph type="title"/>
          </p:nvPr>
        </p:nvSpPr>
        <p:spPr>
          <a:xfrm>
            <a:off x="371845" y="457200"/>
            <a:ext cx="10597595"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627489" y="1050899"/>
            <a:ext cx="10527874"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627489" y="1057987"/>
            <a:ext cx="10527874"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4459" r:id="rId1"/>
    <p:sldLayoutId id="2147484460" r:id="rId2"/>
    <p:sldLayoutId id="2147484461" r:id="rId3"/>
    <p:sldLayoutId id="2147484462" r:id="rId4"/>
    <p:sldLayoutId id="2147484463" r:id="rId5"/>
    <p:sldLayoutId id="2147484464" r:id="rId6"/>
    <p:sldLayoutId id="2147484465" r:id="rId7"/>
    <p:sldLayoutId id="2147484466" r:id="rId8"/>
    <p:sldLayoutId id="2147484467" r:id="rId9"/>
    <p:sldLayoutId id="2147484468" r:id="rId10"/>
    <p:sldLayoutId id="2147484469" r:id="rId11"/>
  </p:sldLayoutIdLst>
  <p:hf hdr="0" ftr="0" dt="0"/>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notesSlide" Target="../notesSlides/notesSlide2.xml"/><Relationship Id="rId5" Type="http://schemas.openxmlformats.org/officeDocument/2006/relationships/image" Target="../media/image4.png"/><Relationship Id="rId1" Type="http://schemas.microsoft.com/office/2007/relationships/media" Target="file:///\\hqncuafs1\sh-cdcu\2010%2520External%2520Training\2010%2520Presentations\ALLL%2520Presentation\9%2520-%2520I'll%2520Write%2520A%2520Song%2520For%2520You.mp3" TargetMode="External"/><Relationship Id="rId2" Type="http://schemas.openxmlformats.org/officeDocument/2006/relationships/audio" Target="file:///\\hqncuafs1\sh-cdcu\2010%2520External%2520Training\2010%2520Presentations\ALLL%2520Presentation\9%2520-%2520I'll%2520Write%2520A%2520Song%2520For%2520You.mp3" TargetMode="Externa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diagramData" Target="../diagrams/data4.xml"/><Relationship Id="rId5" Type="http://schemas.openxmlformats.org/officeDocument/2006/relationships/diagramLayout" Target="../diagrams/layout4.xml"/><Relationship Id="rId6" Type="http://schemas.openxmlformats.org/officeDocument/2006/relationships/diagramQuickStyle" Target="../diagrams/quickStyle4.xml"/><Relationship Id="rId7" Type="http://schemas.openxmlformats.org/officeDocument/2006/relationships/diagramColors" Target="../diagrams/colors4.xml"/><Relationship Id="rId8" Type="http://schemas.microsoft.com/office/2007/relationships/diagramDrawing" Target="../diagrams/drawing4.xml"/><Relationship Id="rId9" Type="http://schemas.openxmlformats.org/officeDocument/2006/relationships/oleObject" Target="../embeddings/oleObject1.bin"/><Relationship Id="rId10" Type="http://schemas.openxmlformats.org/officeDocument/2006/relationships/package" Target="../embeddings/Microsoft_Word_Document1.docx"/><Relationship Id="rId11" Type="http://schemas.openxmlformats.org/officeDocument/2006/relationships/image" Target="../media/image5.w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4" Type="http://schemas.openxmlformats.org/officeDocument/2006/relationships/image" Target="../media/image6.jpeg"/><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4" Type="http://schemas.openxmlformats.org/officeDocument/2006/relationships/diagramLayout" Target="../diagrams/layout6.xml"/><Relationship Id="rId5" Type="http://schemas.openxmlformats.org/officeDocument/2006/relationships/diagramQuickStyle" Target="../diagrams/quickStyle6.xml"/><Relationship Id="rId6" Type="http://schemas.openxmlformats.org/officeDocument/2006/relationships/diagramColors" Target="../diagrams/colors6.xml"/><Relationship Id="rId7" Type="http://schemas.microsoft.com/office/2007/relationships/diagramDrawing" Target="../diagrams/drawing6.xml"/><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7.xml"/><Relationship Id="rId4" Type="http://schemas.openxmlformats.org/officeDocument/2006/relationships/diagramLayout" Target="../diagrams/layout7.xml"/><Relationship Id="rId5" Type="http://schemas.openxmlformats.org/officeDocument/2006/relationships/diagramQuickStyle" Target="../diagrams/quickStyle7.xml"/><Relationship Id="rId6" Type="http://schemas.openxmlformats.org/officeDocument/2006/relationships/diagramColors" Target="../diagrams/colors7.xml"/><Relationship Id="rId7" Type="http://schemas.microsoft.com/office/2007/relationships/diagramDrawing" Target="../diagrams/drawing7.xml"/><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8.xml"/><Relationship Id="rId4" Type="http://schemas.openxmlformats.org/officeDocument/2006/relationships/diagramLayout" Target="../diagrams/layout8.xml"/><Relationship Id="rId5" Type="http://schemas.openxmlformats.org/officeDocument/2006/relationships/diagramQuickStyle" Target="../diagrams/quickStyle8.xml"/><Relationship Id="rId6" Type="http://schemas.openxmlformats.org/officeDocument/2006/relationships/diagramColors" Target="../diagrams/colors8.xml"/><Relationship Id="rId7" Type="http://schemas.microsoft.com/office/2007/relationships/diagramDrawing" Target="../diagrams/drawing8.xml"/><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9.xml"/><Relationship Id="rId4" Type="http://schemas.openxmlformats.org/officeDocument/2006/relationships/diagramLayout" Target="../diagrams/layout9.xml"/><Relationship Id="rId5" Type="http://schemas.openxmlformats.org/officeDocument/2006/relationships/diagramQuickStyle" Target="../diagrams/quickStyle9.xml"/><Relationship Id="rId6" Type="http://schemas.openxmlformats.org/officeDocument/2006/relationships/diagramColors" Target="../diagrams/colors9.xml"/><Relationship Id="rId7" Type="http://schemas.microsoft.com/office/2007/relationships/diagramDrawing" Target="../diagrams/drawing9.xml"/><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0.xml"/><Relationship Id="rId4" Type="http://schemas.openxmlformats.org/officeDocument/2006/relationships/diagramLayout" Target="../diagrams/layout10.xml"/><Relationship Id="rId5" Type="http://schemas.openxmlformats.org/officeDocument/2006/relationships/diagramQuickStyle" Target="../diagrams/quickStyle10.xml"/><Relationship Id="rId6" Type="http://schemas.openxmlformats.org/officeDocument/2006/relationships/diagramColors" Target="../diagrams/colors10.xml"/><Relationship Id="rId7" Type="http://schemas.microsoft.com/office/2007/relationships/diagramDrawing" Target="../diagrams/drawing10.xml"/><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1.xml"/><Relationship Id="rId4" Type="http://schemas.openxmlformats.org/officeDocument/2006/relationships/diagramLayout" Target="../diagrams/layout11.xml"/><Relationship Id="rId5" Type="http://schemas.openxmlformats.org/officeDocument/2006/relationships/diagramQuickStyle" Target="../diagrams/quickStyle11.xml"/><Relationship Id="rId6" Type="http://schemas.openxmlformats.org/officeDocument/2006/relationships/diagramColors" Target="../diagrams/colors11.xml"/><Relationship Id="rId7" Type="http://schemas.microsoft.com/office/2007/relationships/diagramDrawing" Target="../diagrams/drawing11.xml"/><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2.xml"/><Relationship Id="rId4" Type="http://schemas.openxmlformats.org/officeDocument/2006/relationships/diagramLayout" Target="../diagrams/layout12.xml"/><Relationship Id="rId5" Type="http://schemas.openxmlformats.org/officeDocument/2006/relationships/diagramQuickStyle" Target="../diagrams/quickStyle12.xml"/><Relationship Id="rId6" Type="http://schemas.openxmlformats.org/officeDocument/2006/relationships/diagramColors" Target="../diagrams/colors12.xml"/><Relationship Id="rId7" Type="http://schemas.microsoft.com/office/2007/relationships/diagramDrawing" Target="../diagrams/drawing12.xml"/><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3.xml"/><Relationship Id="rId4" Type="http://schemas.openxmlformats.org/officeDocument/2006/relationships/diagramLayout" Target="../diagrams/layout13.xml"/><Relationship Id="rId5" Type="http://schemas.openxmlformats.org/officeDocument/2006/relationships/diagramQuickStyle" Target="../diagrams/quickStyle13.xml"/><Relationship Id="rId6" Type="http://schemas.openxmlformats.org/officeDocument/2006/relationships/diagramColors" Target="../diagrams/colors13.xml"/><Relationship Id="rId7" Type="http://schemas.microsoft.com/office/2007/relationships/diagramDrawing" Target="../diagrams/drawing13.xml"/><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4.xml"/><Relationship Id="rId4" Type="http://schemas.openxmlformats.org/officeDocument/2006/relationships/diagramLayout" Target="../diagrams/layout14.xml"/><Relationship Id="rId5" Type="http://schemas.openxmlformats.org/officeDocument/2006/relationships/diagramQuickStyle" Target="../diagrams/quickStyle14.xml"/><Relationship Id="rId6" Type="http://schemas.openxmlformats.org/officeDocument/2006/relationships/diagramColors" Target="../diagrams/colors14.xml"/><Relationship Id="rId7" Type="http://schemas.microsoft.com/office/2007/relationships/diagramDrawing" Target="../diagrams/drawing14.xml"/><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5.xml"/><Relationship Id="rId4" Type="http://schemas.openxmlformats.org/officeDocument/2006/relationships/diagramLayout" Target="../diagrams/layout15.xml"/><Relationship Id="rId5" Type="http://schemas.openxmlformats.org/officeDocument/2006/relationships/diagramQuickStyle" Target="../diagrams/quickStyle15.xml"/><Relationship Id="rId6" Type="http://schemas.openxmlformats.org/officeDocument/2006/relationships/diagramColors" Target="../diagrams/colors15.xml"/><Relationship Id="rId7" Type="http://schemas.microsoft.com/office/2007/relationships/diagramDrawing" Target="../diagrams/drawing15.xml"/><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6.xml"/><Relationship Id="rId4" Type="http://schemas.openxmlformats.org/officeDocument/2006/relationships/diagramLayout" Target="../diagrams/layout16.xml"/><Relationship Id="rId5" Type="http://schemas.openxmlformats.org/officeDocument/2006/relationships/diagramQuickStyle" Target="../diagrams/quickStyle16.xml"/><Relationship Id="rId6" Type="http://schemas.openxmlformats.org/officeDocument/2006/relationships/diagramColors" Target="../diagrams/colors16.xml"/><Relationship Id="rId7" Type="http://schemas.microsoft.com/office/2007/relationships/diagramDrawing" Target="../diagrams/drawing16.xml"/><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7.xml"/><Relationship Id="rId4" Type="http://schemas.openxmlformats.org/officeDocument/2006/relationships/diagramLayout" Target="../diagrams/layout17.xml"/><Relationship Id="rId5" Type="http://schemas.openxmlformats.org/officeDocument/2006/relationships/diagramQuickStyle" Target="../diagrams/quickStyle17.xml"/><Relationship Id="rId6" Type="http://schemas.openxmlformats.org/officeDocument/2006/relationships/diagramColors" Target="../diagrams/colors17.xml"/><Relationship Id="rId7" Type="http://schemas.microsoft.com/office/2007/relationships/diagramDrawing" Target="../diagrams/drawing17.xml"/><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8.xml"/><Relationship Id="rId4" Type="http://schemas.openxmlformats.org/officeDocument/2006/relationships/diagramLayout" Target="../diagrams/layout18.xml"/><Relationship Id="rId5" Type="http://schemas.openxmlformats.org/officeDocument/2006/relationships/diagramQuickStyle" Target="../diagrams/quickStyle18.xml"/><Relationship Id="rId6" Type="http://schemas.openxmlformats.org/officeDocument/2006/relationships/diagramColors" Target="../diagrams/colors18.xml"/><Relationship Id="rId7" Type="http://schemas.microsoft.com/office/2007/relationships/diagramDrawing" Target="../diagrams/drawing18.xml"/><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9.xml"/><Relationship Id="rId4" Type="http://schemas.openxmlformats.org/officeDocument/2006/relationships/diagramLayout" Target="../diagrams/layout19.xml"/><Relationship Id="rId5" Type="http://schemas.openxmlformats.org/officeDocument/2006/relationships/diagramQuickStyle" Target="../diagrams/quickStyle19.xml"/><Relationship Id="rId6" Type="http://schemas.openxmlformats.org/officeDocument/2006/relationships/diagramColors" Target="../diagrams/colors19.xml"/><Relationship Id="rId7" Type="http://schemas.microsoft.com/office/2007/relationships/diagramDrawing" Target="../diagrams/drawing19.xml"/><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20.xml"/><Relationship Id="rId4" Type="http://schemas.openxmlformats.org/officeDocument/2006/relationships/diagramLayout" Target="../diagrams/layout20.xml"/><Relationship Id="rId5" Type="http://schemas.openxmlformats.org/officeDocument/2006/relationships/diagramQuickStyle" Target="../diagrams/quickStyle20.xml"/><Relationship Id="rId6" Type="http://schemas.openxmlformats.org/officeDocument/2006/relationships/diagramColors" Target="../diagrams/colors20.xml"/><Relationship Id="rId7" Type="http://schemas.microsoft.com/office/2007/relationships/diagramDrawing" Target="../diagrams/drawing20.xml"/><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4" Type="http://schemas.openxmlformats.org/officeDocument/2006/relationships/oleObject" Target="../embeddings/oleObject3.bin"/><Relationship Id="rId5" Type="http://schemas.openxmlformats.org/officeDocument/2006/relationships/package" Target="../embeddings/Microsoft_Word_Document3.docx"/><Relationship Id="rId6" Type="http://schemas.openxmlformats.org/officeDocument/2006/relationships/image" Target="../media/image8.wmf"/><Relationship Id="rId1" Type="http://schemas.openxmlformats.org/officeDocument/2006/relationships/vmlDrawing" Target="../drawings/vmlDrawing3.vml"/><Relationship Id="rId2"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21.xml"/><Relationship Id="rId4" Type="http://schemas.openxmlformats.org/officeDocument/2006/relationships/diagramLayout" Target="../diagrams/layout21.xml"/><Relationship Id="rId5" Type="http://schemas.openxmlformats.org/officeDocument/2006/relationships/diagramQuickStyle" Target="../diagrams/quickStyle21.xml"/><Relationship Id="rId6" Type="http://schemas.openxmlformats.org/officeDocument/2006/relationships/diagramColors" Target="../diagrams/colors21.xml"/><Relationship Id="rId7" Type="http://schemas.microsoft.com/office/2007/relationships/diagramDrawing" Target="../diagrams/drawing21.xml"/><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22.xml"/><Relationship Id="rId4" Type="http://schemas.openxmlformats.org/officeDocument/2006/relationships/diagramLayout" Target="../diagrams/layout22.xml"/><Relationship Id="rId5" Type="http://schemas.openxmlformats.org/officeDocument/2006/relationships/diagramQuickStyle" Target="../diagrams/quickStyle22.xml"/><Relationship Id="rId6" Type="http://schemas.openxmlformats.org/officeDocument/2006/relationships/diagramColors" Target="../diagrams/colors22.xml"/><Relationship Id="rId7" Type="http://schemas.microsoft.com/office/2007/relationships/diagramDrawing" Target="../diagrams/drawing22.xml"/><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23.xml"/><Relationship Id="rId4" Type="http://schemas.openxmlformats.org/officeDocument/2006/relationships/diagramLayout" Target="../diagrams/layout23.xml"/><Relationship Id="rId5" Type="http://schemas.openxmlformats.org/officeDocument/2006/relationships/diagramQuickStyle" Target="../diagrams/quickStyle23.xml"/><Relationship Id="rId6" Type="http://schemas.openxmlformats.org/officeDocument/2006/relationships/diagramColors" Target="../diagrams/colors23.xml"/><Relationship Id="rId7" Type="http://schemas.microsoft.com/office/2007/relationships/diagramDrawing" Target="../diagrams/drawing23.xml"/><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24.xml"/><Relationship Id="rId4" Type="http://schemas.openxmlformats.org/officeDocument/2006/relationships/diagramLayout" Target="../diagrams/layout24.xml"/><Relationship Id="rId5" Type="http://schemas.openxmlformats.org/officeDocument/2006/relationships/diagramQuickStyle" Target="../diagrams/quickStyle24.xml"/><Relationship Id="rId6" Type="http://schemas.openxmlformats.org/officeDocument/2006/relationships/diagramColors" Target="../diagrams/colors24.xml"/><Relationship Id="rId7" Type="http://schemas.microsoft.com/office/2007/relationships/diagramDrawing" Target="../diagrams/drawing24.xml"/><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4" Type="http://schemas.openxmlformats.org/officeDocument/2006/relationships/diagramData" Target="../diagrams/data25.xml"/><Relationship Id="rId5" Type="http://schemas.openxmlformats.org/officeDocument/2006/relationships/diagramLayout" Target="../diagrams/layout25.xml"/><Relationship Id="rId6" Type="http://schemas.openxmlformats.org/officeDocument/2006/relationships/diagramQuickStyle" Target="../diagrams/quickStyle25.xml"/><Relationship Id="rId7" Type="http://schemas.openxmlformats.org/officeDocument/2006/relationships/diagramColors" Target="../diagrams/colors25.xml"/><Relationship Id="rId8" Type="http://schemas.microsoft.com/office/2007/relationships/diagramDrawing" Target="../diagrams/drawing25.xml"/><Relationship Id="rId9" Type="http://schemas.openxmlformats.org/officeDocument/2006/relationships/oleObject" Target="../embeddings/oleObject4.bin"/><Relationship Id="rId10" Type="http://schemas.openxmlformats.org/officeDocument/2006/relationships/package" Target="../embeddings/Microsoft_Word_Document4.docx"/><Relationship Id="rId11" Type="http://schemas.openxmlformats.org/officeDocument/2006/relationships/image" Target="../media/image9.w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26.xml"/><Relationship Id="rId4" Type="http://schemas.openxmlformats.org/officeDocument/2006/relationships/diagramQuickStyle" Target="../diagrams/quickStyle26.xml"/><Relationship Id="rId5" Type="http://schemas.openxmlformats.org/officeDocument/2006/relationships/diagramColors" Target="../diagrams/colors26.xml"/><Relationship Id="rId6" Type="http://schemas.microsoft.com/office/2007/relationships/diagramDrawing" Target="../diagrams/drawing26.xml"/><Relationship Id="rId1" Type="http://schemas.openxmlformats.org/officeDocument/2006/relationships/slideLayout" Target="../slideLayouts/slideLayout6.xml"/><Relationship Id="rId2" Type="http://schemas.openxmlformats.org/officeDocument/2006/relationships/diagramData" Target="../diagrams/data2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27.xml"/><Relationship Id="rId4" Type="http://schemas.openxmlformats.org/officeDocument/2006/relationships/diagramLayout" Target="../diagrams/layout27.xml"/><Relationship Id="rId5" Type="http://schemas.openxmlformats.org/officeDocument/2006/relationships/diagramQuickStyle" Target="../diagrams/quickStyle27.xml"/><Relationship Id="rId6" Type="http://schemas.openxmlformats.org/officeDocument/2006/relationships/diagramColors" Target="../diagrams/colors27.xml"/><Relationship Id="rId7" Type="http://schemas.microsoft.com/office/2007/relationships/diagramDrawing" Target="../diagrams/drawing27.xml"/><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image" Target="../media/image13.png"/><Relationship Id="rId1" Type="http://schemas.microsoft.com/office/2007/relationships/media" Target="file:///\\hqncuafs1\sh-cdcu\2010%2520External%2520Training\2010%2520Presentations\ALLL%2520Presentation\Chaka%2520Khan%2520-%2520Lenny%2520White%2520-%2520Who%2520Do%2520You%2520Love.mp3" TargetMode="External"/><Relationship Id="rId2" Type="http://schemas.openxmlformats.org/officeDocument/2006/relationships/audio" Target="file:///\\hqncuafs1\sh-cdcu\2010%2520External%2520Training\2010%2520Presentations\ALLL%2520Presentation\Chaka%2520Khan%2520-%2520Lenny%2520White%2520-%2520Who%2520Do%2520You%2520Love.mp3"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9266098-4E05-4613-BEC4-9D7D5F6BF460}" type="slidenum">
              <a:rPr lang="en-US" smtClean="0"/>
              <a:pPr>
                <a:defRPr/>
              </a:pPr>
              <a:t>1</a:t>
            </a:fld>
            <a:endParaRPr lang="en-US" dirty="0"/>
          </a:p>
        </p:txBody>
      </p:sp>
      <p:sp>
        <p:nvSpPr>
          <p:cNvPr id="3" name="TextBox 2"/>
          <p:cNvSpPr txBox="1"/>
          <p:nvPr/>
        </p:nvSpPr>
        <p:spPr>
          <a:xfrm>
            <a:off x="2301081" y="1524000"/>
            <a:ext cx="7315200" cy="1754326"/>
          </a:xfrm>
          <a:prstGeom prst="rect">
            <a:avLst/>
          </a:prstGeom>
          <a:scene3d>
            <a:camera prst="orthographicFront">
              <a:rot lat="0" lon="0" rev="0"/>
            </a:camera>
            <a:lightRig rig="harsh" dir="tl">
              <a:rot lat="0" lon="0" rev="8400000"/>
            </a:lightRig>
          </a:scene3d>
          <a:sp3d prstMaterial="softEdge">
            <a:bevelT w="38100" h="50800" prst="convex"/>
          </a:sp3d>
        </p:spPr>
        <p:style>
          <a:lnRef idx="1">
            <a:schemeClr val="dk1"/>
          </a:lnRef>
          <a:fillRef idx="3">
            <a:schemeClr val="dk1"/>
          </a:fillRef>
          <a:effectRef idx="2">
            <a:schemeClr val="dk1"/>
          </a:effectRef>
          <a:fontRef idx="minor">
            <a:schemeClr val="lt1"/>
          </a:fontRef>
        </p:style>
        <p:txBody>
          <a:bodyPr wrap="square" rtlCol="0">
            <a:spAutoFit/>
          </a:bodyPr>
          <a:lstStyle/>
          <a:p>
            <a:pPr algn="ctr"/>
            <a:r>
              <a:rPr lang="en-US" sz="5400" dirty="0" smtClean="0"/>
              <a:t>Back By Popular Demand!</a:t>
            </a:r>
            <a:endParaRPr lang="en-US" sz="5400" dirty="0"/>
          </a:p>
        </p:txBody>
      </p:sp>
      <p:sp>
        <p:nvSpPr>
          <p:cNvPr id="4" name="Rectangle 3"/>
          <p:cNvSpPr/>
          <p:nvPr/>
        </p:nvSpPr>
        <p:spPr>
          <a:xfrm>
            <a:off x="396081" y="4267200"/>
            <a:ext cx="10367262"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solidFill>
                    <a:srgbClr val="FFC000"/>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Back By Popular Demand!</a:t>
            </a:r>
            <a:endParaRPr lang="en-US" sz="5400" b="1" cap="all" spc="0" dirty="0">
              <a:ln w="0">
                <a:solidFill>
                  <a:srgbClr val="FFC000"/>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ransition xmlns:p14="http://schemas.microsoft.com/office/powerpoint/2010/main">
    <p:cover dir="l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grpId="0" nodeType="clickEffect">
                                  <p:stCondLst>
                                    <p:cond delay="0"/>
                                  </p:stCondLst>
                                  <p:childTnLst>
                                    <p:animMotion origin="layout" path="M 0 0  L 0 -0.40642  E" pathEditMode="relative" ptsTypes="">
                                      <p:cBhvr>
                                        <p:cTn id="6" dur="2000" fill="hold"/>
                                        <p:tgtEl>
                                          <p:spTgt spid="3"/>
                                        </p:tgtEl>
                                        <p:attrNameLst>
                                          <p:attrName>ppt_x</p:attrName>
                                          <p:attrName>ppt_y</p:attrName>
                                        </p:attrNameLst>
                                      </p:cBhvr>
                                    </p:animMotion>
                                  </p:childTnLst>
                                </p:cTn>
                              </p:par>
                            </p:childTnLst>
                          </p:cTn>
                        </p:par>
                        <p:par>
                          <p:cTn id="7" fill="hold">
                            <p:stCondLst>
                              <p:cond delay="2000"/>
                            </p:stCondLst>
                            <p:childTnLst>
                              <p:par>
                                <p:cTn id="8" presetID="31" presetClass="entr" presetSubtype="0" fill="hold" grpId="0" nodeType="afterEffect">
                                  <p:stCondLst>
                                    <p:cond delay="0"/>
                                  </p:stCondLst>
                                  <p:iterate type="lt">
                                    <p:tmPct val="5000"/>
                                  </p:iterate>
                                  <p:childTnLst>
                                    <p:set>
                                      <p:cBhvr>
                                        <p:cTn id="9" dur="1" fill="hold">
                                          <p:stCondLst>
                                            <p:cond delay="0"/>
                                          </p:stCondLst>
                                        </p:cTn>
                                        <p:tgtEl>
                                          <p:spTgt spid="4"/>
                                        </p:tgtEl>
                                        <p:attrNameLst>
                                          <p:attrName>style.visibility</p:attrName>
                                        </p:attrNameLst>
                                      </p:cBhvr>
                                      <p:to>
                                        <p:strVal val="visible"/>
                                      </p:to>
                                    </p:set>
                                    <p:anim calcmode="lin" valueType="num">
                                      <p:cBhvr>
                                        <p:cTn id="10" dur="2000" fill="hold"/>
                                        <p:tgtEl>
                                          <p:spTgt spid="4"/>
                                        </p:tgtEl>
                                        <p:attrNameLst>
                                          <p:attrName>ppt_w</p:attrName>
                                        </p:attrNameLst>
                                      </p:cBhvr>
                                      <p:tavLst>
                                        <p:tav tm="0">
                                          <p:val>
                                            <p:fltVal val="0"/>
                                          </p:val>
                                        </p:tav>
                                        <p:tav tm="100000">
                                          <p:val>
                                            <p:strVal val="#ppt_w"/>
                                          </p:val>
                                        </p:tav>
                                      </p:tavLst>
                                    </p:anim>
                                    <p:anim calcmode="lin" valueType="num">
                                      <p:cBhvr>
                                        <p:cTn id="11" dur="2000" fill="hold"/>
                                        <p:tgtEl>
                                          <p:spTgt spid="4"/>
                                        </p:tgtEl>
                                        <p:attrNameLst>
                                          <p:attrName>ppt_h</p:attrName>
                                        </p:attrNameLst>
                                      </p:cBhvr>
                                      <p:tavLst>
                                        <p:tav tm="0">
                                          <p:val>
                                            <p:fltVal val="0"/>
                                          </p:val>
                                        </p:tav>
                                        <p:tav tm="100000">
                                          <p:val>
                                            <p:strVal val="#ppt_h"/>
                                          </p:val>
                                        </p:tav>
                                      </p:tavLst>
                                    </p:anim>
                                    <p:anim calcmode="lin" valueType="num">
                                      <p:cBhvr>
                                        <p:cTn id="12" dur="2000" fill="hold"/>
                                        <p:tgtEl>
                                          <p:spTgt spid="4"/>
                                        </p:tgtEl>
                                        <p:attrNameLst>
                                          <p:attrName>style.rotation</p:attrName>
                                        </p:attrNameLst>
                                      </p:cBhvr>
                                      <p:tavLst>
                                        <p:tav tm="0">
                                          <p:val>
                                            <p:fltVal val="90"/>
                                          </p:val>
                                        </p:tav>
                                        <p:tav tm="100000">
                                          <p:val>
                                            <p:fltVal val="0"/>
                                          </p:val>
                                        </p:tav>
                                      </p:tavLst>
                                    </p:anim>
                                    <p:animEffect transition="in" filter="fade">
                                      <p:cBhvr>
                                        <p:cTn id="13" dur="2000"/>
                                        <p:tgtEl>
                                          <p:spTgt spid="4"/>
                                        </p:tgtEl>
                                      </p:cBhvr>
                                    </p:animEffect>
                                  </p:childTnLst>
                                </p:cTn>
                              </p:par>
                            </p:childTnLst>
                          </p:cTn>
                        </p:par>
                        <p:par>
                          <p:cTn id="14" fill="hold">
                            <p:stCondLst>
                              <p:cond delay="5900"/>
                            </p:stCondLst>
                            <p:childTnLst>
                              <p:par>
                                <p:cTn id="15" presetID="15" presetClass="exit" presetSubtype="0" fill="hold" grpId="1" nodeType="afterEffect">
                                  <p:stCondLst>
                                    <p:cond delay="0"/>
                                  </p:stCondLst>
                                  <p:iterate type="lt">
                                    <p:tmPct val="0"/>
                                  </p:iterate>
                                  <p:childTnLst>
                                    <p:anim calcmode="lin" valueType="num">
                                      <p:cBhvr>
                                        <p:cTn id="16" dur="2000"/>
                                        <p:tgtEl>
                                          <p:spTgt spid="4"/>
                                        </p:tgtEl>
                                        <p:attrNameLst>
                                          <p:attrName>ppt_w</p:attrName>
                                        </p:attrNameLst>
                                      </p:cBhvr>
                                      <p:tavLst>
                                        <p:tav tm="0">
                                          <p:val>
                                            <p:strVal val="ppt_w"/>
                                          </p:val>
                                        </p:tav>
                                        <p:tav tm="100000">
                                          <p:val>
                                            <p:fltVal val="0"/>
                                          </p:val>
                                        </p:tav>
                                      </p:tavLst>
                                    </p:anim>
                                    <p:anim calcmode="lin" valueType="num">
                                      <p:cBhvr>
                                        <p:cTn id="17" dur="2000"/>
                                        <p:tgtEl>
                                          <p:spTgt spid="4"/>
                                        </p:tgtEl>
                                        <p:attrNameLst>
                                          <p:attrName>ppt_h</p:attrName>
                                        </p:attrNameLst>
                                      </p:cBhvr>
                                      <p:tavLst>
                                        <p:tav tm="0">
                                          <p:val>
                                            <p:strVal val="ppt_h"/>
                                          </p:val>
                                        </p:tav>
                                        <p:tav tm="100000">
                                          <p:val>
                                            <p:fltVal val="0"/>
                                          </p:val>
                                        </p:tav>
                                      </p:tavLst>
                                    </p:anim>
                                    <p:anim calcmode="lin" valueType="num">
                                      <p:cBhvr>
                                        <p:cTn id="18" dur="2000"/>
                                        <p:tgtEl>
                                          <p:spTgt spid="4"/>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19" dur="2000"/>
                                        <p:tgtEl>
                                          <p:spTgt spid="4"/>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20" dur="1" fill="hold">
                                          <p:stCondLst>
                                            <p:cond delay="1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4"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1"/>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normAutofit fontScale="92500" lnSpcReduction="10000"/>
          </a:bodyPr>
          <a:lstStyle/>
          <a:p>
            <a:fld id="{65FA273E-6CA7-463C-9EFC-789B1C9ADC68}" type="slidenum">
              <a:rPr lang="en-US" smtClean="0"/>
              <a:pPr/>
              <a:t>2</a:t>
            </a:fld>
            <a:endParaRPr lang="en-US" dirty="0" smtClean="0"/>
          </a:p>
        </p:txBody>
      </p:sp>
      <p:sp>
        <p:nvSpPr>
          <p:cNvPr id="3" name="Text Placeholder 8"/>
          <p:cNvSpPr txBox="1">
            <a:spLocks/>
          </p:cNvSpPr>
          <p:nvPr/>
        </p:nvSpPr>
        <p:spPr>
          <a:xfrm>
            <a:off x="4369184" y="762002"/>
            <a:ext cx="6321372" cy="4724400"/>
          </a:xfrm>
          <a:prstGeom prst="rect">
            <a:avLst/>
          </a:prstGeom>
        </p:spPr>
        <p:txBody>
          <a:bodyPr/>
          <a:lstStyle/>
          <a:p>
            <a:pPr marL="274320" indent="-274320" algn="ctr" fontAlgn="auto">
              <a:spcBef>
                <a:spcPts val="600"/>
              </a:spcBef>
              <a:spcAft>
                <a:spcPts val="0"/>
              </a:spcAft>
              <a:buClr>
                <a:schemeClr val="accent1"/>
              </a:buClr>
              <a:buSzPct val="70000"/>
              <a:defRPr/>
            </a:pPr>
            <a:endParaRPr lang="en-US" sz="4000" dirty="0">
              <a:latin typeface="+mn-lt"/>
            </a:endParaRPr>
          </a:p>
          <a:p>
            <a:pPr marL="274320" indent="-274320" algn="ctr" fontAlgn="auto">
              <a:spcBef>
                <a:spcPts val="600"/>
              </a:spcBef>
              <a:spcAft>
                <a:spcPts val="0"/>
              </a:spcAft>
              <a:buClr>
                <a:schemeClr val="accent1"/>
              </a:buClr>
              <a:buSzPct val="70000"/>
              <a:defRPr/>
            </a:pPr>
            <a:r>
              <a:rPr lang="en-US" sz="4800" b="1" dirty="0" smtClean="0">
                <a:latin typeface="+mn-lt"/>
              </a:rPr>
              <a:t>Calculating the Allowance for Loan and Lease Losses</a:t>
            </a:r>
            <a:endParaRPr lang="en-US" sz="4800" b="1" dirty="0">
              <a:latin typeface="+mn-lt"/>
            </a:endParaRPr>
          </a:p>
          <a:p>
            <a:pPr marL="274320" indent="-274320" algn="ctr" fontAlgn="auto">
              <a:spcBef>
                <a:spcPts val="600"/>
              </a:spcBef>
              <a:spcAft>
                <a:spcPts val="0"/>
              </a:spcAft>
              <a:buClr>
                <a:schemeClr val="accent1"/>
              </a:buClr>
              <a:buSzPct val="70000"/>
              <a:buFont typeface="Wingdings"/>
              <a:buChar char=""/>
              <a:defRPr/>
            </a:pPr>
            <a:endParaRPr lang="en-US" sz="4000" b="1" dirty="0">
              <a:latin typeface="+mn-lt"/>
            </a:endParaRPr>
          </a:p>
          <a:p>
            <a:pPr marL="274320" indent="-274320" algn="ctr" fontAlgn="auto">
              <a:spcBef>
                <a:spcPts val="600"/>
              </a:spcBef>
              <a:spcAft>
                <a:spcPts val="0"/>
              </a:spcAft>
              <a:buClr>
                <a:schemeClr val="accent1"/>
              </a:buClr>
              <a:buSzPct val="70000"/>
              <a:buFont typeface="Wingdings"/>
              <a:buChar char=""/>
              <a:defRPr/>
            </a:pPr>
            <a:endParaRPr lang="en-US" sz="4000" b="1" dirty="0">
              <a:latin typeface="+mn-lt"/>
            </a:endParaRPr>
          </a:p>
          <a:p>
            <a:pPr marL="274320" indent="-274320" algn="ctr" fontAlgn="auto">
              <a:spcBef>
                <a:spcPts val="600"/>
              </a:spcBef>
              <a:spcAft>
                <a:spcPts val="0"/>
              </a:spcAft>
              <a:buClr>
                <a:schemeClr val="accent1"/>
              </a:buClr>
              <a:buSzPct val="70000"/>
              <a:buFont typeface="Wingdings"/>
              <a:buChar char=""/>
              <a:defRPr/>
            </a:pPr>
            <a:endParaRPr lang="en-US" sz="4000" b="1" dirty="0">
              <a:latin typeface="+mn-lt"/>
            </a:endParaRPr>
          </a:p>
          <a:p>
            <a:pPr marL="274320" indent="-274320" algn="ctr" fontAlgn="auto">
              <a:spcBef>
                <a:spcPts val="600"/>
              </a:spcBef>
              <a:spcAft>
                <a:spcPts val="0"/>
              </a:spcAft>
              <a:buClr>
                <a:schemeClr val="accent1"/>
              </a:buClr>
              <a:buSzPct val="70000"/>
              <a:buFont typeface="Wingdings"/>
              <a:buChar char=""/>
              <a:defRPr/>
            </a:pPr>
            <a:endParaRPr lang="en-US" sz="4000" b="1" dirty="0">
              <a:latin typeface="+mn-lt"/>
            </a:endParaRPr>
          </a:p>
          <a:p>
            <a:pPr marL="274320" indent="-274320" algn="ctr" fontAlgn="auto">
              <a:spcBef>
                <a:spcPts val="600"/>
              </a:spcBef>
              <a:spcAft>
                <a:spcPts val="0"/>
              </a:spcAft>
              <a:buClr>
                <a:schemeClr val="accent1"/>
              </a:buClr>
              <a:buSzPct val="70000"/>
              <a:buFont typeface="Wingdings"/>
              <a:buChar char=""/>
              <a:defRPr/>
            </a:pPr>
            <a:endParaRPr lang="en-US" sz="4000" b="1" dirty="0">
              <a:latin typeface="+mn-lt"/>
            </a:endParaRPr>
          </a:p>
          <a:p>
            <a:pPr marL="274320" indent="-274320" algn="ctr" fontAlgn="auto">
              <a:spcBef>
                <a:spcPts val="600"/>
              </a:spcBef>
              <a:spcAft>
                <a:spcPts val="0"/>
              </a:spcAft>
              <a:buClr>
                <a:schemeClr val="accent1"/>
              </a:buClr>
              <a:buSzPct val="70000"/>
              <a:buFont typeface="Wingdings"/>
              <a:buChar char=""/>
              <a:defRPr/>
            </a:pPr>
            <a:endParaRPr lang="en-US" sz="4000" b="1" dirty="0">
              <a:latin typeface="+mn-lt"/>
            </a:endParaRPr>
          </a:p>
        </p:txBody>
      </p:sp>
      <p:pic>
        <p:nvPicPr>
          <p:cNvPr id="7" name="9 - I'll Write A Song For You.mp3">
            <a:hlinkClick r:id="" action="ppaction://media"/>
          </p:cNvPr>
          <p:cNvPicPr>
            <a:picLocks noRot="1" noChangeAspect="1"/>
          </p:cNvPicPr>
          <p:nvPr>
            <a:audioFile r:link="rId2"/>
            <p:extLst>
              <p:ext uri="{DAA4B4D4-6D71-4841-9C94-3DE7FCFB9230}">
                <p14:media xmlns:p14="http://schemas.microsoft.com/office/powerpoint/2010/main" r:link="rId1"/>
              </p:ext>
            </p:extLst>
          </p:nvPr>
        </p:nvPicPr>
        <p:blipFill>
          <a:blip r:embed="rId5" cstate="print"/>
          <a:stretch>
            <a:fillRect/>
          </a:stretch>
        </p:blipFill>
        <p:spPr>
          <a:xfrm>
            <a:off x="3367881" y="5486400"/>
            <a:ext cx="304800" cy="304800"/>
          </a:xfrm>
          <a:prstGeom prst="rect">
            <a:avLst/>
          </a:prstGeom>
        </p:spPr>
      </p:pic>
    </p:spTree>
  </p:cSld>
  <p:clrMapOvr>
    <a:masterClrMapping/>
  </p:clrMapOvr>
  <p:transition xmlns:p14="http://schemas.microsoft.com/office/powerpoint/2010/main">
    <p:cover dir="l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nodeType="afterEffect">
                                  <p:stCondLst>
                                    <p:cond delay="0"/>
                                  </p:stCondLst>
                                  <p:iterate type="lt">
                                    <p:tmPct val="10000"/>
                                  </p:iterate>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9" dur="2000" fill="hold"/>
                                        <p:tgtEl>
                                          <p:spTgt spid="3">
                                            <p:txEl>
                                              <p:pRg st="1" end="1"/>
                                            </p:txEl>
                                          </p:spTgt>
                                        </p:tgtEl>
                                        <p:attrNameLst>
                                          <p:attrName>ppt_y</p:attrName>
                                        </p:attrNameLst>
                                      </p:cBhvr>
                                      <p:tavLst>
                                        <p:tav tm="0">
                                          <p:val>
                                            <p:strVal val="#ppt_y"/>
                                          </p:val>
                                        </p:tav>
                                        <p:tav tm="100000">
                                          <p:val>
                                            <p:strVal val="#ppt_y"/>
                                          </p:val>
                                        </p:tav>
                                      </p:tavLst>
                                    </p:anim>
                                  </p:childTnLst>
                                </p:cTn>
                              </p:par>
                              <p:par>
                                <p:cTn id="10" presetID="1" presetClass="mediacall" presetSubtype="0" fill="hold" nodeType="withEffect">
                                  <p:stCondLst>
                                    <p:cond delay="0"/>
                                  </p:stCondLst>
                                  <p:childTnLst>
                                    <p:cmd type="call" cmd="playFrom(0.0)">
                                      <p:cBhvr>
                                        <p:cTn id="11" dur="32410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12"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b="1" dirty="0" smtClean="0">
                <a:solidFill>
                  <a:schemeClr val="tx1"/>
                </a:solidFill>
                <a:latin typeface="+mn-lt"/>
              </a:rPr>
              <a:t>What</a:t>
            </a:r>
            <a:r>
              <a:rPr lang="en-US" b="1" dirty="0" smtClean="0">
                <a:solidFill>
                  <a:schemeClr val="tx1"/>
                </a:solidFill>
              </a:rPr>
              <a:t> is the ALLL?</a:t>
            </a:r>
            <a:endParaRPr lang="en-US" b="1" dirty="0">
              <a:solidFill>
                <a:schemeClr val="tx1"/>
              </a:solidFill>
            </a:endParaRPr>
          </a:p>
        </p:txBody>
      </p:sp>
      <p:sp>
        <p:nvSpPr>
          <p:cNvPr id="17410" name="Slide Number Placeholder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normAutofit fontScale="92500" lnSpcReduction="10000"/>
          </a:bodyPr>
          <a:lstStyle/>
          <a:p>
            <a:fld id="{9175B180-812E-4777-A250-8A25C60B87DF}" type="slidenum">
              <a:rPr lang="en-US" smtClean="0"/>
              <a:pPr/>
              <a:t>3</a:t>
            </a:fld>
            <a:endParaRPr lang="en-US" dirty="0" smtClean="0"/>
          </a:p>
        </p:txBody>
      </p:sp>
      <p:graphicFrame>
        <p:nvGraphicFramePr>
          <p:cNvPr id="5" name="Diagram 4"/>
          <p:cNvGraphicFramePr/>
          <p:nvPr/>
        </p:nvGraphicFramePr>
        <p:xfrm>
          <a:off x="929614" y="1295405"/>
          <a:ext cx="9760943" cy="4165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xmlns:p14="http://schemas.microsoft.com/office/powerpoint/2010/main">
    <p:cover dir="ld"/>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eaLnBrk="1" fontAlgn="auto" hangingPunct="1">
              <a:spcAft>
                <a:spcPts val="0"/>
              </a:spcAft>
              <a:defRPr/>
            </a:pPr>
            <a:r>
              <a:rPr lang="en-US" dirty="0" smtClean="0">
                <a:solidFill>
                  <a:schemeClr val="tx1"/>
                </a:solidFill>
              </a:rPr>
              <a:t>What is its Purpose?</a:t>
            </a:r>
            <a:endParaRPr lang="en-US" dirty="0">
              <a:solidFill>
                <a:schemeClr val="tx1"/>
              </a:solidFill>
            </a:endParaRPr>
          </a:p>
        </p:txBody>
      </p:sp>
      <p:sp>
        <p:nvSpPr>
          <p:cNvPr id="19458" name="Slide Number Placeholder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normAutofit fontScale="92500" lnSpcReduction="10000"/>
          </a:bodyPr>
          <a:lstStyle/>
          <a:p>
            <a:fld id="{987413FC-D247-445A-8681-070A0C089406}" type="slidenum">
              <a:rPr lang="en-US" smtClean="0"/>
              <a:pPr/>
              <a:t>4</a:t>
            </a:fld>
            <a:endParaRPr lang="en-US" dirty="0" smtClean="0"/>
          </a:p>
        </p:txBody>
      </p:sp>
      <p:graphicFrame>
        <p:nvGraphicFramePr>
          <p:cNvPr id="5" name="Diagram 4"/>
          <p:cNvGraphicFramePr/>
          <p:nvPr/>
        </p:nvGraphicFramePr>
        <p:xfrm>
          <a:off x="278885" y="1447804"/>
          <a:ext cx="10318711" cy="4521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xmlns:p14="http://schemas.microsoft.com/office/powerpoint/2010/main">
    <p:cover dir="ld"/>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7382" y="381002"/>
            <a:ext cx="8300254" cy="1066800"/>
          </a:xfrm>
        </p:spPr>
        <p:txBody>
          <a:bodyPr>
            <a:normAutofit/>
          </a:bodyPr>
          <a:lstStyle/>
          <a:p>
            <a:pPr algn="ctr" eaLnBrk="1" fontAlgn="auto" hangingPunct="1">
              <a:spcAft>
                <a:spcPts val="0"/>
              </a:spcAft>
              <a:defRPr/>
            </a:pPr>
            <a:r>
              <a:rPr lang="en-US" dirty="0" smtClean="0">
                <a:solidFill>
                  <a:schemeClr val="tx1"/>
                </a:solidFill>
                <a:latin typeface="+mn-lt"/>
              </a:rPr>
              <a:t>Balance Sheet Presentation</a:t>
            </a:r>
            <a:endParaRPr lang="en-US" dirty="0">
              <a:latin typeface="+mn-lt"/>
            </a:endParaRPr>
          </a:p>
        </p:txBody>
      </p:sp>
      <p:sp>
        <p:nvSpPr>
          <p:cNvPr id="3" name="Content Placeholder 2"/>
          <p:cNvSpPr>
            <a:spLocks noGrp="1"/>
          </p:cNvSpPr>
          <p:nvPr>
            <p:ph idx="1"/>
          </p:nvPr>
        </p:nvSpPr>
        <p:spPr>
          <a:xfrm>
            <a:off x="557768" y="1447800"/>
            <a:ext cx="10039827" cy="5181600"/>
          </a:xfrm>
        </p:spPr>
        <p:txBody>
          <a:bodyPr>
            <a:normAutofit fontScale="92500" lnSpcReduction="10000"/>
          </a:bodyPr>
          <a:lstStyle/>
          <a:p>
            <a:pPr marL="365760" indent="-256032" eaLnBrk="1" fontAlgn="auto" hangingPunct="1">
              <a:spcAft>
                <a:spcPts val="0"/>
              </a:spcAft>
              <a:buFont typeface="Wingdings 3"/>
              <a:buNone/>
              <a:defRPr/>
            </a:pPr>
            <a:r>
              <a:rPr lang="en-US" dirty="0" smtClean="0"/>
              <a:t>The ALLL is a “contra-asset” account on the asset side of the balance sheet.</a:t>
            </a:r>
          </a:p>
          <a:p>
            <a:pPr marL="365760" indent="-256032" eaLnBrk="1" fontAlgn="auto" hangingPunct="1">
              <a:spcAft>
                <a:spcPts val="0"/>
              </a:spcAft>
              <a:buFont typeface="Wingdings 3"/>
              <a:buNone/>
              <a:defRPr/>
            </a:pPr>
            <a:endParaRPr lang="en-US" dirty="0" smtClean="0"/>
          </a:p>
          <a:p>
            <a:pPr marL="365760" indent="-256032" eaLnBrk="1" fontAlgn="auto" hangingPunct="1">
              <a:spcAft>
                <a:spcPts val="0"/>
              </a:spcAft>
              <a:buFont typeface="Wingdings 3"/>
              <a:buNone/>
              <a:defRPr/>
            </a:pPr>
            <a:endParaRPr lang="en-US" dirty="0" smtClean="0"/>
          </a:p>
          <a:p>
            <a:pPr marL="365760" indent="-256032" eaLnBrk="1" fontAlgn="auto" hangingPunct="1">
              <a:spcAft>
                <a:spcPts val="0"/>
              </a:spcAft>
              <a:buFont typeface="Wingdings 3"/>
              <a:buNone/>
              <a:defRPr/>
            </a:pPr>
            <a:endParaRPr lang="en-US" dirty="0" smtClean="0"/>
          </a:p>
          <a:p>
            <a:pPr marL="365760" indent="-256032" eaLnBrk="1" fontAlgn="auto" hangingPunct="1">
              <a:spcAft>
                <a:spcPts val="0"/>
              </a:spcAft>
              <a:buFont typeface="Wingdings 3"/>
              <a:buNone/>
              <a:defRPr/>
            </a:pPr>
            <a:endParaRPr lang="en-US" sz="2000" dirty="0" smtClean="0"/>
          </a:p>
          <a:p>
            <a:pPr marL="365760" indent="-256032" eaLnBrk="1" fontAlgn="auto" hangingPunct="1">
              <a:spcAft>
                <a:spcPts val="0"/>
              </a:spcAft>
              <a:buFont typeface="Wingdings 3"/>
              <a:buNone/>
              <a:defRPr/>
            </a:pPr>
            <a:endParaRPr lang="en-US" sz="2000" dirty="0" smtClean="0"/>
          </a:p>
          <a:p>
            <a:pPr marL="365760" indent="-256032" eaLnBrk="1" fontAlgn="auto" hangingPunct="1">
              <a:spcAft>
                <a:spcPts val="0"/>
              </a:spcAft>
              <a:buFont typeface="Wingdings 3"/>
              <a:buNone/>
              <a:defRPr/>
            </a:pPr>
            <a:endParaRPr lang="en-US" sz="2000" dirty="0" smtClean="0"/>
          </a:p>
          <a:p>
            <a:pPr marL="365760" indent="-256032" eaLnBrk="1" fontAlgn="auto" hangingPunct="1">
              <a:spcAft>
                <a:spcPts val="0"/>
              </a:spcAft>
              <a:buFont typeface="Wingdings 3"/>
              <a:buNone/>
              <a:defRPr/>
            </a:pPr>
            <a:r>
              <a:rPr lang="en-US" sz="2000" b="1" dirty="0" smtClean="0"/>
              <a:t>  CREDITS</a:t>
            </a:r>
            <a:r>
              <a:rPr lang="en-US" sz="2000" dirty="0" smtClean="0"/>
              <a:t> increase the account</a:t>
            </a:r>
          </a:p>
          <a:p>
            <a:pPr marL="859536" lvl="2" eaLnBrk="1" fontAlgn="auto" hangingPunct="1">
              <a:spcAft>
                <a:spcPts val="0"/>
              </a:spcAft>
              <a:buFont typeface="Arial" pitchFamily="34" charset="0"/>
              <a:buChar char="•"/>
              <a:defRPr/>
            </a:pPr>
            <a:r>
              <a:rPr lang="en-US" sz="1800" dirty="0" smtClean="0"/>
              <a:t>Recoveries on charged off loans</a:t>
            </a:r>
          </a:p>
          <a:p>
            <a:pPr marL="859536" lvl="2" eaLnBrk="1" fontAlgn="auto" hangingPunct="1">
              <a:spcAft>
                <a:spcPts val="0"/>
              </a:spcAft>
              <a:buFont typeface="Arial" pitchFamily="34" charset="0"/>
              <a:buChar char="•"/>
              <a:defRPr/>
            </a:pPr>
            <a:r>
              <a:rPr lang="en-US" sz="1800" dirty="0" smtClean="0"/>
              <a:t>Provision for Loan and Lease Losses Expense</a:t>
            </a:r>
          </a:p>
          <a:p>
            <a:pPr marL="859536" lvl="2" eaLnBrk="1" fontAlgn="auto" hangingPunct="1">
              <a:spcAft>
                <a:spcPts val="0"/>
              </a:spcAft>
              <a:buFont typeface="Wingdings 2"/>
              <a:buNone/>
              <a:defRPr/>
            </a:pPr>
            <a:endParaRPr lang="en-US" sz="1800" dirty="0" smtClean="0"/>
          </a:p>
          <a:p>
            <a:pPr marL="365760" indent="-256032" eaLnBrk="1" fontAlgn="auto" hangingPunct="1">
              <a:spcAft>
                <a:spcPts val="0"/>
              </a:spcAft>
              <a:buFont typeface="Wingdings 3"/>
              <a:buNone/>
              <a:defRPr/>
            </a:pPr>
            <a:r>
              <a:rPr lang="en-US" sz="2000" dirty="0" smtClean="0"/>
              <a:t>					</a:t>
            </a:r>
            <a:r>
              <a:rPr lang="en-US" sz="2000" b="1" dirty="0" smtClean="0"/>
              <a:t>DEBITS</a:t>
            </a:r>
            <a:r>
              <a:rPr lang="en-US" sz="2000" dirty="0" smtClean="0"/>
              <a:t> decrease the account</a:t>
            </a:r>
          </a:p>
          <a:p>
            <a:pPr marL="4178300" lvl="8" indent="-179388">
              <a:buFont typeface="Arial" pitchFamily="34" charset="0"/>
              <a:buChar char="•"/>
              <a:defRPr/>
            </a:pPr>
            <a:r>
              <a:rPr lang="en-US" sz="1800" dirty="0" smtClean="0"/>
              <a:t>Charge offs</a:t>
            </a:r>
          </a:p>
          <a:p>
            <a:pPr marL="4178300" lvl="8" indent="-179388">
              <a:buNone/>
              <a:defRPr/>
            </a:pPr>
            <a:endParaRPr lang="en-US" sz="1800" dirty="0" smtClean="0"/>
          </a:p>
          <a:p>
            <a:pPr marL="4178300" lvl="8" indent="-179388">
              <a:buFont typeface="Arial" pitchFamily="34" charset="0"/>
              <a:buChar char="•"/>
              <a:defRPr/>
            </a:pPr>
            <a:endParaRPr lang="en-US" sz="1800" dirty="0" smtClean="0"/>
          </a:p>
          <a:p>
            <a:pPr lvl="8">
              <a:buFont typeface="Wingdings 2"/>
              <a:buNone/>
              <a:defRPr/>
            </a:pPr>
            <a:endParaRPr lang="en-US" sz="2000" dirty="0" smtClean="0"/>
          </a:p>
        </p:txBody>
      </p:sp>
      <p:sp>
        <p:nvSpPr>
          <p:cNvPr id="18435" name="Slide Number Placeholder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normAutofit fontScale="92500" lnSpcReduction="10000"/>
          </a:bodyPr>
          <a:lstStyle/>
          <a:p>
            <a:fld id="{D48F3F86-F210-4A5E-932A-BD44BFCA0D5A}" type="slidenum">
              <a:rPr lang="en-US" smtClean="0"/>
              <a:pPr/>
              <a:t>5</a:t>
            </a:fld>
            <a:endParaRPr lang="en-US" dirty="0" smtClean="0"/>
          </a:p>
        </p:txBody>
      </p:sp>
      <p:graphicFrame>
        <p:nvGraphicFramePr>
          <p:cNvPr id="6" name="Table 5"/>
          <p:cNvGraphicFramePr>
            <a:graphicFrameLocks noGrp="1"/>
          </p:cNvGraphicFramePr>
          <p:nvPr/>
        </p:nvGraphicFramePr>
        <p:xfrm>
          <a:off x="929617" y="1965905"/>
          <a:ext cx="9530547" cy="2414369"/>
        </p:xfrm>
        <a:graphic>
          <a:graphicData uri="http://schemas.openxmlformats.org/drawingml/2006/table">
            <a:tbl>
              <a:tblPr firstRow="1" bandRow="1">
                <a:tableStyleId>{5C22544A-7EE6-4342-B048-85BDC9FD1C3A}</a:tableStyleId>
              </a:tblPr>
              <a:tblGrid>
                <a:gridCol w="4559368"/>
                <a:gridCol w="276177"/>
                <a:gridCol w="4695002"/>
              </a:tblGrid>
              <a:tr h="678905">
                <a:tc>
                  <a:txBody>
                    <a:bodyPr/>
                    <a:lstStyle/>
                    <a:p>
                      <a:pPr algn="r"/>
                      <a:r>
                        <a:rPr lang="en-US" sz="1800" dirty="0" smtClean="0"/>
                        <a:t>CREDIT</a:t>
                      </a:r>
                      <a:r>
                        <a:rPr lang="en-US" sz="1800" baseline="0" dirty="0" smtClean="0"/>
                        <a:t> UNION </a:t>
                      </a:r>
                      <a:endParaRPr lang="en-US" sz="1800" dirty="0"/>
                    </a:p>
                  </a:txBody>
                  <a:tcPr marL="111554" marR="111554"/>
                </a:tc>
                <a:tc>
                  <a:txBody>
                    <a:bodyPr/>
                    <a:lstStyle/>
                    <a:p>
                      <a:endParaRPr lang="en-US" sz="1800" dirty="0"/>
                    </a:p>
                  </a:txBody>
                  <a:tcPr marL="111554" marR="111554"/>
                </a:tc>
                <a:tc>
                  <a:txBody>
                    <a:bodyPr/>
                    <a:lstStyle/>
                    <a:p>
                      <a:r>
                        <a:rPr lang="en-US" sz="1800" dirty="0" smtClean="0"/>
                        <a:t>BALANCE</a:t>
                      </a:r>
                      <a:r>
                        <a:rPr lang="en-US" sz="1800" baseline="0" dirty="0" smtClean="0"/>
                        <a:t> SHEET 12/31/2009</a:t>
                      </a:r>
                      <a:endParaRPr lang="en-US" sz="1800" dirty="0"/>
                    </a:p>
                  </a:txBody>
                  <a:tcPr marL="111554" marR="111554"/>
                </a:tc>
              </a:tr>
              <a:tr h="347323">
                <a:tc>
                  <a:txBody>
                    <a:bodyPr/>
                    <a:lstStyle/>
                    <a:p>
                      <a:pPr algn="ctr"/>
                      <a:r>
                        <a:rPr lang="en-US" sz="1800" b="1" dirty="0" smtClean="0"/>
                        <a:t>Assets</a:t>
                      </a:r>
                      <a:endParaRPr lang="en-US" sz="1800" b="1" dirty="0"/>
                    </a:p>
                  </a:txBody>
                  <a:tcPr marL="111554" marR="111554"/>
                </a:tc>
                <a:tc>
                  <a:txBody>
                    <a:bodyPr/>
                    <a:lstStyle/>
                    <a:p>
                      <a:endParaRPr lang="en-US" sz="1800" dirty="0"/>
                    </a:p>
                  </a:txBody>
                  <a:tcPr marL="111554" marR="111554"/>
                </a:tc>
                <a:tc>
                  <a:txBody>
                    <a:bodyPr/>
                    <a:lstStyle/>
                    <a:p>
                      <a:pPr algn="ctr"/>
                      <a:r>
                        <a:rPr lang="en-US" sz="1800" b="1" dirty="0" smtClean="0"/>
                        <a:t>Liabilities &amp; Equity</a:t>
                      </a:r>
                      <a:endParaRPr lang="en-US" sz="1800" b="1" dirty="0"/>
                    </a:p>
                  </a:txBody>
                  <a:tcPr marL="111554" marR="111554"/>
                </a:tc>
              </a:tr>
              <a:tr h="501972">
                <a:tc>
                  <a:txBody>
                    <a:bodyPr/>
                    <a:lstStyle/>
                    <a:p>
                      <a:r>
                        <a:rPr lang="en-US" sz="1800" dirty="0" smtClean="0"/>
                        <a:t>Loans                     $2,000,000</a:t>
                      </a:r>
                      <a:endParaRPr lang="en-US" sz="1800" dirty="0"/>
                    </a:p>
                  </a:txBody>
                  <a:tcPr marL="111554" marR="111554"/>
                </a:tc>
                <a:tc>
                  <a:txBody>
                    <a:bodyPr/>
                    <a:lstStyle/>
                    <a:p>
                      <a:endParaRPr lang="en-US" sz="1800" dirty="0"/>
                    </a:p>
                  </a:txBody>
                  <a:tcPr marL="111554" marR="111554"/>
                </a:tc>
                <a:tc>
                  <a:txBody>
                    <a:bodyPr/>
                    <a:lstStyle/>
                    <a:p>
                      <a:r>
                        <a:rPr lang="en-US" sz="1800" dirty="0" smtClean="0"/>
                        <a:t>Accts Pay.                   $10,000</a:t>
                      </a:r>
                      <a:endParaRPr lang="en-US" sz="1800" dirty="0"/>
                    </a:p>
                  </a:txBody>
                  <a:tcPr marL="111554" marR="111554"/>
                </a:tc>
              </a:tr>
              <a:tr h="501972">
                <a:tc>
                  <a:txBody>
                    <a:bodyPr/>
                    <a:lstStyle/>
                    <a:p>
                      <a:r>
                        <a:rPr lang="en-US" sz="1800" dirty="0" smtClean="0"/>
                        <a:t>Less: ALLL                -$28,000</a:t>
                      </a:r>
                      <a:endParaRPr lang="en-US" sz="1800" dirty="0"/>
                    </a:p>
                  </a:txBody>
                  <a:tcPr marL="111554" marR="111554"/>
                </a:tc>
                <a:tc>
                  <a:txBody>
                    <a:bodyPr/>
                    <a:lstStyle/>
                    <a:p>
                      <a:endParaRPr lang="en-US" sz="1800" dirty="0"/>
                    </a:p>
                  </a:txBody>
                  <a:tcPr marL="111554" marR="111554"/>
                </a:tc>
                <a:tc>
                  <a:txBody>
                    <a:bodyPr/>
                    <a:lstStyle/>
                    <a:p>
                      <a:r>
                        <a:rPr lang="en-US" sz="1800" dirty="0" smtClean="0"/>
                        <a:t>  Total</a:t>
                      </a:r>
                      <a:r>
                        <a:rPr lang="en-US" sz="1800" baseline="0" dirty="0" smtClean="0"/>
                        <a:t> Liabilities         $10,000</a:t>
                      </a:r>
                      <a:endParaRPr lang="en-US" sz="1800" dirty="0"/>
                    </a:p>
                  </a:txBody>
                  <a:tcPr marL="111554" marR="111554"/>
                </a:tc>
              </a:tr>
              <a:tr h="347323">
                <a:tc>
                  <a:txBody>
                    <a:bodyPr/>
                    <a:lstStyle/>
                    <a:p>
                      <a:r>
                        <a:rPr lang="en-US" sz="1800" dirty="0" smtClean="0"/>
                        <a:t>Net loans                 $1,972,000</a:t>
                      </a:r>
                      <a:endParaRPr lang="en-US" sz="1800" dirty="0"/>
                    </a:p>
                  </a:txBody>
                  <a:tcPr marL="111554" marR="111554"/>
                </a:tc>
                <a:tc>
                  <a:txBody>
                    <a:bodyPr/>
                    <a:lstStyle/>
                    <a:p>
                      <a:endParaRPr lang="en-US" sz="1800" dirty="0"/>
                    </a:p>
                  </a:txBody>
                  <a:tcPr marL="111554" marR="111554"/>
                </a:tc>
                <a:tc>
                  <a:txBody>
                    <a:bodyPr/>
                    <a:lstStyle/>
                    <a:p>
                      <a:endParaRPr lang="en-US" sz="1800" dirty="0"/>
                    </a:p>
                  </a:txBody>
                  <a:tcPr marL="111554" marR="111554"/>
                </a:tc>
              </a:tr>
            </a:tbl>
          </a:graphicData>
        </a:graphic>
      </p:graphicFrame>
      <p:sp>
        <p:nvSpPr>
          <p:cNvPr id="8" name="Oval 5"/>
          <p:cNvSpPr>
            <a:spLocks noChangeArrowheads="1"/>
          </p:cNvSpPr>
          <p:nvPr/>
        </p:nvSpPr>
        <p:spPr bwMode="auto">
          <a:xfrm>
            <a:off x="2529681" y="3429000"/>
            <a:ext cx="1905000" cy="609600"/>
          </a:xfrm>
          <a:prstGeom prst="ellipse">
            <a:avLst/>
          </a:prstGeom>
          <a:noFill/>
          <a:ln w="57150">
            <a:solidFill>
              <a:srgbClr val="FF0000"/>
            </a:solidFill>
            <a:round/>
            <a:headEnd/>
            <a:tailEnd/>
          </a:ln>
        </p:spPr>
        <p:txBody>
          <a:bodyPr wrap="none" anchor="ctr"/>
          <a:lstStyle/>
          <a:p>
            <a:pPr eaLnBrk="0" hangingPunct="0"/>
            <a:endParaRPr lang="en-US" dirty="0"/>
          </a:p>
        </p:txBody>
      </p:sp>
    </p:spTree>
  </p:cSld>
  <p:clrMapOvr>
    <a:masterClrMapping/>
  </p:clrMapOvr>
  <p:transition xmlns:p14="http://schemas.microsoft.com/office/powerpoint/2010/main">
    <p:cover dir="l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0" fill="hold"/>
                                        <p:tgtEl>
                                          <p:spTgt spid="8"/>
                                        </p:tgtEl>
                                        <p:attrNameLst>
                                          <p:attrName>ppt_x</p:attrName>
                                        </p:attrNameLst>
                                      </p:cBhvr>
                                      <p:tavLst>
                                        <p:tav tm="0">
                                          <p:val>
                                            <p:strVal val="0-#ppt_w/2"/>
                                          </p:val>
                                        </p:tav>
                                        <p:tav tm="100000">
                                          <p:val>
                                            <p:strVal val="#ppt_x"/>
                                          </p:val>
                                        </p:tav>
                                      </p:tavLst>
                                    </p:anim>
                                    <p:anim calcmode="lin" valueType="num">
                                      <p:cBhvr additive="base">
                                        <p:cTn id="8" dur="50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57768" y="457200"/>
            <a:ext cx="10597595" cy="838200"/>
          </a:xfrm>
        </p:spPr>
        <p:txBody>
          <a:bodyPr>
            <a:normAutofit fontScale="90000"/>
          </a:bodyPr>
          <a:lstStyle/>
          <a:p>
            <a:pPr lvl="1" algn="ctr" rtl="0">
              <a:spcBef>
                <a:spcPct val="0"/>
              </a:spcBef>
              <a:defRPr/>
            </a:pPr>
            <a:r>
              <a:rPr lang="en-US" sz="2700" u="sng" dirty="0" smtClean="0"/>
              <a:t/>
            </a:r>
            <a:br>
              <a:rPr lang="en-US" sz="2700" u="sng" dirty="0" smtClean="0"/>
            </a:br>
            <a:r>
              <a:rPr lang="en-US" sz="2700" u="sng" dirty="0"/>
              <a:t/>
            </a:r>
            <a:br>
              <a:rPr lang="en-US" sz="2700" u="sng" dirty="0"/>
            </a:br>
            <a:r>
              <a:rPr lang="en-US" sz="2700" u="sng" dirty="0" smtClean="0"/>
              <a:t/>
            </a:r>
            <a:br>
              <a:rPr lang="en-US" sz="2700" u="sng" dirty="0" smtClean="0"/>
            </a:br>
            <a:r>
              <a:rPr lang="en-US" sz="4400" u="sng" dirty="0"/>
              <a:t/>
            </a:r>
            <a:br>
              <a:rPr lang="en-US" sz="4400" u="sng" dirty="0"/>
            </a:br>
            <a:r>
              <a:rPr lang="en-US" sz="4400" dirty="0" smtClean="0"/>
              <a:t/>
            </a:r>
            <a:br>
              <a:rPr lang="en-US" sz="4400" dirty="0" smtClean="0"/>
            </a:br>
            <a:endParaRPr lang="en-US" dirty="0"/>
          </a:p>
        </p:txBody>
      </p:sp>
      <p:sp>
        <p:nvSpPr>
          <p:cNvPr id="20482" name="Content Placeholder 1"/>
          <p:cNvSpPr>
            <a:spLocks noGrp="1"/>
          </p:cNvSpPr>
          <p:nvPr>
            <p:ph idx="1"/>
          </p:nvPr>
        </p:nvSpPr>
        <p:spPr>
          <a:xfrm>
            <a:off x="557768" y="1481137"/>
            <a:ext cx="10039827" cy="5072063"/>
          </a:xfrm>
        </p:spPr>
        <p:txBody>
          <a:bodyPr>
            <a:normAutofit/>
          </a:bodyPr>
          <a:lstStyle/>
          <a:p>
            <a:pPr algn="ctr" eaLnBrk="1" hangingPunct="1">
              <a:spcAft>
                <a:spcPct val="50000"/>
              </a:spcAft>
              <a:buFont typeface="Wingdings 3" pitchFamily="18" charset="2"/>
              <a:buNone/>
            </a:pPr>
            <a:r>
              <a:rPr lang="en-US" b="1" dirty="0" smtClean="0"/>
              <a:t>		Guidance for the ALLL:</a:t>
            </a:r>
            <a:r>
              <a:rPr lang="en-US" sz="2000" dirty="0" smtClean="0"/>
              <a:t> </a:t>
            </a:r>
          </a:p>
          <a:p>
            <a:pPr lvl="1" eaLnBrk="1" hangingPunct="1">
              <a:spcAft>
                <a:spcPct val="50000"/>
              </a:spcAft>
              <a:buFont typeface="Wingdings" pitchFamily="2" charset="2"/>
              <a:buNone/>
            </a:pPr>
            <a:endParaRPr lang="en-US" sz="2000" dirty="0" smtClean="0"/>
          </a:p>
          <a:p>
            <a:pPr lvl="1" eaLnBrk="1" hangingPunct="1">
              <a:spcAft>
                <a:spcPct val="50000"/>
              </a:spcAft>
              <a:buFont typeface="Wingdings" pitchFamily="2" charset="2"/>
              <a:buNone/>
            </a:pPr>
            <a:endParaRPr lang="en-US" sz="2000" dirty="0" smtClean="0"/>
          </a:p>
          <a:p>
            <a:pPr lvl="1" eaLnBrk="1" hangingPunct="1">
              <a:spcAft>
                <a:spcPct val="50000"/>
              </a:spcAft>
              <a:buFont typeface="Wingdings" pitchFamily="2" charset="2"/>
              <a:buNone/>
            </a:pPr>
            <a:endParaRPr lang="en-US" sz="2400" b="1" i="1" dirty="0" smtClean="0">
              <a:latin typeface="Arial" charset="0"/>
            </a:endParaRPr>
          </a:p>
          <a:p>
            <a:pPr lvl="1" eaLnBrk="1" hangingPunct="1">
              <a:spcAft>
                <a:spcPct val="50000"/>
              </a:spcAft>
              <a:buFont typeface="Wingdings" pitchFamily="2" charset="2"/>
              <a:buNone/>
            </a:pPr>
            <a:endParaRPr lang="en-US" sz="2400" b="1" i="1" dirty="0" smtClean="0">
              <a:latin typeface="Arial" charset="0"/>
            </a:endParaRPr>
          </a:p>
          <a:p>
            <a:pPr lvl="1" eaLnBrk="1" hangingPunct="1">
              <a:spcAft>
                <a:spcPct val="50000"/>
              </a:spcAft>
              <a:buFont typeface="Wingdings" pitchFamily="2" charset="2"/>
              <a:buNone/>
            </a:pPr>
            <a:r>
              <a:rPr lang="en-US" sz="2400" b="1" i="1" dirty="0" smtClean="0">
                <a:latin typeface="Arial" charset="0"/>
              </a:rPr>
              <a:t>FAS 114 and FAS 5 apply to all credit unions regardless of size.</a:t>
            </a:r>
          </a:p>
          <a:p>
            <a:pPr algn="ctr" eaLnBrk="1" hangingPunct="1">
              <a:spcAft>
                <a:spcPct val="50000"/>
              </a:spcAft>
              <a:buFont typeface="Wingdings 3" pitchFamily="18" charset="2"/>
              <a:buNone/>
            </a:pPr>
            <a:r>
              <a:rPr lang="en-US" sz="2400" b="1" i="1" dirty="0" smtClean="0">
                <a:latin typeface="Arial" charset="0"/>
                <a:cs typeface="Arial" charset="0"/>
              </a:rPr>
              <a:t>FAS 114 will generally be limited to Troubled Debt Restructurings (TDRs) for smaller credit unions.</a:t>
            </a:r>
          </a:p>
          <a:p>
            <a:pPr algn="ctr" eaLnBrk="1" hangingPunct="1">
              <a:spcAft>
                <a:spcPct val="50000"/>
              </a:spcAft>
              <a:buFont typeface="Wingdings 3" pitchFamily="18" charset="2"/>
              <a:buNone/>
            </a:pPr>
            <a:endParaRPr lang="en-US" sz="2400" b="1" i="1" dirty="0" smtClean="0">
              <a:latin typeface="Arial" charset="0"/>
            </a:endParaRPr>
          </a:p>
          <a:p>
            <a:pPr eaLnBrk="1" hangingPunct="1"/>
            <a:endParaRPr lang="en-US" dirty="0" smtClean="0"/>
          </a:p>
        </p:txBody>
      </p:sp>
      <p:sp>
        <p:nvSpPr>
          <p:cNvPr id="20483" name="Slide Number Placeholder 2"/>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normAutofit fontScale="92500" lnSpcReduction="10000"/>
          </a:bodyPr>
          <a:lstStyle/>
          <a:p>
            <a:fld id="{3F3AFE99-02BB-4C7F-A2EE-75A3B964F64C}" type="slidenum">
              <a:rPr lang="en-US" smtClean="0"/>
              <a:pPr/>
              <a:t>6</a:t>
            </a:fld>
            <a:endParaRPr lang="en-US" dirty="0" smtClean="0"/>
          </a:p>
        </p:txBody>
      </p:sp>
      <p:graphicFrame>
        <p:nvGraphicFramePr>
          <p:cNvPr id="5" name="Diagram 4"/>
          <p:cNvGraphicFramePr/>
          <p:nvPr/>
        </p:nvGraphicFramePr>
        <p:xfrm>
          <a:off x="1691481" y="2209800"/>
          <a:ext cx="7901715" cy="228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p:cNvSpPr/>
          <p:nvPr/>
        </p:nvSpPr>
        <p:spPr>
          <a:xfrm>
            <a:off x="1081881" y="304800"/>
            <a:ext cx="8458200" cy="830997"/>
          </a:xfrm>
          <a:prstGeom prst="rect">
            <a:avLst/>
          </a:prstGeom>
        </p:spPr>
        <p:txBody>
          <a:bodyPr wrap="square">
            <a:spAutoFit/>
          </a:bodyPr>
          <a:lstStyle/>
          <a:p>
            <a:pPr algn="ctr"/>
            <a:r>
              <a:rPr lang="en-US" sz="2400" u="sng" dirty="0" smtClean="0"/>
              <a:t>NCUA’s Accounting Bulletin 06-01, Letter to Credit Unions 03-01 &amp; IRPS 02-3</a:t>
            </a:r>
            <a:endParaRPr lang="en-US" sz="2400" dirty="0"/>
          </a:p>
        </p:txBody>
      </p:sp>
    </p:spTree>
  </p:cSld>
  <p:clrMapOvr>
    <a:masterClrMapping/>
  </p:clrMapOvr>
  <p:transition xmlns:p14="http://schemas.microsoft.com/office/powerpoint/2010/main">
    <p:cover dir="ld"/>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1487382" y="76202"/>
          <a:ext cx="8300254" cy="1371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ontent Placeholder 2"/>
          <p:cNvSpPr>
            <a:spLocks noGrp="1"/>
          </p:cNvSpPr>
          <p:nvPr>
            <p:ph idx="1"/>
          </p:nvPr>
        </p:nvSpPr>
        <p:spPr>
          <a:xfrm>
            <a:off x="2417004" y="1371604"/>
            <a:ext cx="7370639" cy="4754563"/>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2500" lnSpcReduction="20000"/>
          </a:bodyPr>
          <a:lstStyle/>
          <a:p>
            <a:r>
              <a:rPr lang="en-US" dirty="0" smtClean="0">
                <a:solidFill>
                  <a:schemeClr val="tx2"/>
                </a:solidFill>
              </a:rPr>
              <a:t>Lending policies and procedures</a:t>
            </a:r>
          </a:p>
          <a:p>
            <a:r>
              <a:rPr lang="en-US" dirty="0" smtClean="0">
                <a:solidFill>
                  <a:schemeClr val="tx2"/>
                </a:solidFill>
              </a:rPr>
              <a:t>Underwriting standards</a:t>
            </a:r>
          </a:p>
          <a:p>
            <a:r>
              <a:rPr lang="en-US" dirty="0" smtClean="0">
                <a:solidFill>
                  <a:schemeClr val="tx2"/>
                </a:solidFill>
              </a:rPr>
              <a:t>Nature and volume of asset portfolio</a:t>
            </a:r>
          </a:p>
          <a:p>
            <a:r>
              <a:rPr lang="en-US" dirty="0" smtClean="0">
                <a:solidFill>
                  <a:schemeClr val="tx2"/>
                </a:solidFill>
              </a:rPr>
              <a:t>Experience and ability of the lending staff</a:t>
            </a:r>
          </a:p>
          <a:p>
            <a:r>
              <a:rPr lang="en-US" dirty="0" smtClean="0">
                <a:solidFill>
                  <a:schemeClr val="tx2"/>
                </a:solidFill>
              </a:rPr>
              <a:t>Overall quality of loan portfolio</a:t>
            </a:r>
          </a:p>
          <a:p>
            <a:r>
              <a:rPr lang="en-US" dirty="0" smtClean="0">
                <a:solidFill>
                  <a:schemeClr val="tx2"/>
                </a:solidFill>
              </a:rPr>
              <a:t>Quality of loan review system</a:t>
            </a:r>
          </a:p>
          <a:p>
            <a:r>
              <a:rPr lang="en-US" dirty="0" smtClean="0">
                <a:solidFill>
                  <a:schemeClr val="tx2"/>
                </a:solidFill>
              </a:rPr>
              <a:t>Degree of oversight by the Board</a:t>
            </a:r>
          </a:p>
          <a:p>
            <a:r>
              <a:rPr lang="en-US" dirty="0" smtClean="0">
                <a:solidFill>
                  <a:schemeClr val="tx2"/>
                </a:solidFill>
              </a:rPr>
              <a:t>Amount of credit concentrations, economic &amp; business conditions for the credit union</a:t>
            </a:r>
            <a:endParaRPr lang="en-US" dirty="0">
              <a:solidFill>
                <a:schemeClr val="tx2"/>
              </a:solidFill>
            </a:endParaRPr>
          </a:p>
        </p:txBody>
      </p:sp>
      <p:sp>
        <p:nvSpPr>
          <p:cNvPr id="4" name="Slide Number Placeholder 3"/>
          <p:cNvSpPr>
            <a:spLocks noGrp="1"/>
          </p:cNvSpPr>
          <p:nvPr>
            <p:ph type="sldNum" sz="quarter" idx="12"/>
          </p:nvPr>
        </p:nvSpPr>
        <p:spPr/>
        <p:txBody>
          <a:bodyPr/>
          <a:lstStyle/>
          <a:p>
            <a:pPr>
              <a:defRPr/>
            </a:pPr>
            <a:fld id="{6AEEA710-732A-4576-B482-1576D96299F2}" type="slidenum">
              <a:rPr lang="en-US" smtClean="0"/>
              <a:pPr>
                <a:defRPr/>
              </a:pPr>
              <a:t>7</a:t>
            </a:fld>
            <a:endParaRPr lang="en-US" dirty="0"/>
          </a:p>
        </p:txBody>
      </p:sp>
      <p:graphicFrame>
        <p:nvGraphicFramePr>
          <p:cNvPr id="7" name="Object 6"/>
          <p:cNvGraphicFramePr>
            <a:graphicFrameLocks noChangeAspect="1"/>
          </p:cNvGraphicFramePr>
          <p:nvPr/>
        </p:nvGraphicFramePr>
        <p:xfrm>
          <a:off x="243681" y="2819400"/>
          <a:ext cx="1905000" cy="1152525"/>
        </p:xfrm>
        <a:graphic>
          <a:graphicData uri="http://schemas.openxmlformats.org/presentationml/2006/ole">
            <mc:AlternateContent xmlns:mc="http://schemas.openxmlformats.org/markup-compatibility/2006">
              <mc:Choice xmlns:v="urn:schemas-microsoft-com:vml" Requires="v">
                <p:oleObj spid="_x0000_s83972" name="Document" showAsIcon="1" r:id="rId10" imgW="914400" imgH="771480" progId="Word.Document.12">
                  <p:embed/>
                </p:oleObj>
              </mc:Choice>
              <mc:Fallback>
                <p:oleObj name="Document" showAsIcon="1" r:id="rId10" imgW="914400" imgH="771480" progId="Word.Document.12">
                  <p:embed/>
                  <p:pic>
                    <p:nvPicPr>
                      <p:cNvPr id="0" name="Picture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3681" y="2819400"/>
                        <a:ext cx="1905000" cy="1152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xmlns:p14="http://schemas.microsoft.com/office/powerpoint/2010/main">
    <p:cover dir="ld"/>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eaLnBrk="1" fontAlgn="auto" hangingPunct="1">
              <a:spcAft>
                <a:spcPts val="0"/>
              </a:spcAft>
              <a:defRPr/>
            </a:pPr>
            <a:r>
              <a:rPr lang="en-US" dirty="0" smtClean="0"/>
              <a:t>FAS 5 – Pooling Method</a:t>
            </a:r>
            <a:endParaRPr lang="en-US" dirty="0"/>
          </a:p>
        </p:txBody>
      </p:sp>
      <p:sp>
        <p:nvSpPr>
          <p:cNvPr id="21506" name="Content Placeholder 1"/>
          <p:cNvSpPr>
            <a:spLocks noGrp="1"/>
          </p:cNvSpPr>
          <p:nvPr>
            <p:ph idx="1"/>
          </p:nvPr>
        </p:nvSpPr>
        <p:spPr>
          <a:xfrm>
            <a:off x="1115536" y="1447804"/>
            <a:ext cx="9482059" cy="4678363"/>
          </a:xfrm>
        </p:spPr>
        <p:txBody>
          <a:bodyPr/>
          <a:lstStyle/>
          <a:p>
            <a:pPr eaLnBrk="1" hangingPunct="1">
              <a:lnSpc>
                <a:spcPct val="90000"/>
              </a:lnSpc>
              <a:spcAft>
                <a:spcPct val="50000"/>
              </a:spcAft>
              <a:buFont typeface="Wingdings 3" pitchFamily="18" charset="2"/>
              <a:buNone/>
            </a:pPr>
            <a:r>
              <a:rPr lang="en-US" sz="2800" dirty="0" smtClean="0">
                <a:latin typeface="Arial" charset="0"/>
              </a:rPr>
              <a:t>		FAS 5 component of ALLL consists of:</a:t>
            </a:r>
          </a:p>
          <a:p>
            <a:pPr lvl="1"/>
            <a:endParaRPr lang="en-US" dirty="0" smtClean="0"/>
          </a:p>
          <a:p>
            <a:pPr eaLnBrk="1" hangingPunct="1"/>
            <a:endParaRPr lang="en-US" dirty="0" smtClean="0"/>
          </a:p>
        </p:txBody>
      </p:sp>
      <p:sp>
        <p:nvSpPr>
          <p:cNvPr id="21507" name="Slide Number Placeholder 2"/>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normAutofit fontScale="92500" lnSpcReduction="10000"/>
          </a:bodyPr>
          <a:lstStyle/>
          <a:p>
            <a:fld id="{1B8444EE-0654-4A19-AFB7-1AA6B89FE3FD}" type="slidenum">
              <a:rPr lang="en-US" smtClean="0"/>
              <a:pPr/>
              <a:t>8</a:t>
            </a:fld>
            <a:endParaRPr lang="en-US" dirty="0" smtClean="0"/>
          </a:p>
        </p:txBody>
      </p:sp>
      <p:graphicFrame>
        <p:nvGraphicFramePr>
          <p:cNvPr id="6" name="Diagram 5"/>
          <p:cNvGraphicFramePr/>
          <p:nvPr/>
        </p:nvGraphicFramePr>
        <p:xfrm>
          <a:off x="1859228" y="2514602"/>
          <a:ext cx="8273561" cy="2667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xmlns:p14="http://schemas.microsoft.com/office/powerpoint/2010/main">
    <p:cover dir="ld"/>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algn="ctr" eaLnBrk="1" fontAlgn="auto" hangingPunct="1">
              <a:spcAft>
                <a:spcPts val="0"/>
              </a:spcAft>
              <a:defRPr/>
            </a:pPr>
            <a:r>
              <a:rPr lang="en-US" sz="4000" dirty="0" smtClean="0"/>
              <a:t>FAS 5 - Pooling Method </a:t>
            </a:r>
          </a:p>
        </p:txBody>
      </p:sp>
      <p:sp>
        <p:nvSpPr>
          <p:cNvPr id="22530" name="Rectangle 3"/>
          <p:cNvSpPr>
            <a:spLocks noGrp="1" noChangeArrowheads="1"/>
          </p:cNvSpPr>
          <p:nvPr>
            <p:ph idx="1"/>
          </p:nvPr>
        </p:nvSpPr>
        <p:spPr>
          <a:xfrm>
            <a:off x="1487382" y="1524006"/>
            <a:ext cx="8924290" cy="4456112"/>
          </a:xfrm>
        </p:spPr>
        <p:txBody>
          <a:bodyPr/>
          <a:lstStyle/>
          <a:p>
            <a:pPr algn="ctr" eaLnBrk="1" hangingPunct="1">
              <a:lnSpc>
                <a:spcPct val="90000"/>
              </a:lnSpc>
              <a:spcAft>
                <a:spcPct val="50000"/>
              </a:spcAft>
              <a:buFont typeface="Wingdings 3" pitchFamily="18" charset="2"/>
              <a:buNone/>
            </a:pPr>
            <a:r>
              <a:rPr lang="en-US" sz="3000" dirty="0" smtClean="0"/>
              <a:t>To comply with FAS 5:</a:t>
            </a:r>
          </a:p>
          <a:p>
            <a:pPr algn="ctr" eaLnBrk="1" hangingPunct="1">
              <a:lnSpc>
                <a:spcPct val="90000"/>
              </a:lnSpc>
              <a:spcAft>
                <a:spcPct val="50000"/>
              </a:spcAft>
              <a:buFont typeface="Wingdings 3" pitchFamily="18" charset="2"/>
              <a:buNone/>
            </a:pPr>
            <a:endParaRPr lang="en-US" dirty="0" smtClean="0"/>
          </a:p>
          <a:p>
            <a:pPr algn="ctr" eaLnBrk="1" hangingPunct="1">
              <a:lnSpc>
                <a:spcPct val="90000"/>
              </a:lnSpc>
              <a:spcAft>
                <a:spcPct val="50000"/>
              </a:spcAft>
              <a:buFont typeface="Wingdings 3" pitchFamily="18" charset="2"/>
              <a:buNone/>
            </a:pPr>
            <a:endParaRPr lang="en-US" dirty="0" smtClean="0"/>
          </a:p>
          <a:p>
            <a:pPr algn="ctr" eaLnBrk="1" hangingPunct="1">
              <a:lnSpc>
                <a:spcPct val="90000"/>
              </a:lnSpc>
              <a:spcAft>
                <a:spcPct val="50000"/>
              </a:spcAft>
              <a:buFont typeface="Wingdings 3" pitchFamily="18" charset="2"/>
              <a:buNone/>
            </a:pPr>
            <a:endParaRPr lang="en-US" dirty="0" smtClean="0"/>
          </a:p>
        </p:txBody>
      </p:sp>
      <p:sp>
        <p:nvSpPr>
          <p:cNvPr id="22531" name="Slide Number Placeholder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normAutofit fontScale="92500" lnSpcReduction="10000"/>
          </a:bodyPr>
          <a:lstStyle/>
          <a:p>
            <a:fld id="{C2657185-0DB4-489F-9992-D7D9D818CFC9}" type="slidenum">
              <a:rPr lang="en-US" smtClean="0"/>
              <a:pPr/>
              <a:t>9</a:t>
            </a:fld>
            <a:endParaRPr lang="en-US" dirty="0" smtClean="0"/>
          </a:p>
        </p:txBody>
      </p:sp>
      <p:grpSp>
        <p:nvGrpSpPr>
          <p:cNvPr id="16" name="Group 15"/>
          <p:cNvGrpSpPr/>
          <p:nvPr/>
        </p:nvGrpSpPr>
        <p:grpSpPr>
          <a:xfrm>
            <a:off x="1234281" y="2133600"/>
            <a:ext cx="8919963" cy="3268757"/>
            <a:chOff x="1051414" y="2168090"/>
            <a:chExt cx="6546983" cy="3390005"/>
          </a:xfrm>
        </p:grpSpPr>
        <p:sp>
          <p:nvSpPr>
            <p:cNvPr id="8" name="Freeform 7"/>
            <p:cNvSpPr/>
            <p:nvPr/>
          </p:nvSpPr>
          <p:spPr>
            <a:xfrm>
              <a:off x="1051414" y="2168090"/>
              <a:ext cx="1989578" cy="1456182"/>
            </a:xfrm>
            <a:custGeom>
              <a:avLst/>
              <a:gdLst>
                <a:gd name="connsiteX0" fmla="*/ 0 w 2121232"/>
                <a:gd name="connsiteY0" fmla="*/ 145618 h 1456182"/>
                <a:gd name="connsiteX1" fmla="*/ 42651 w 2121232"/>
                <a:gd name="connsiteY1" fmla="*/ 42651 h 1456182"/>
                <a:gd name="connsiteX2" fmla="*/ 145619 w 2121232"/>
                <a:gd name="connsiteY2" fmla="*/ 1 h 1456182"/>
                <a:gd name="connsiteX3" fmla="*/ 1975614 w 2121232"/>
                <a:gd name="connsiteY3" fmla="*/ 0 h 1456182"/>
                <a:gd name="connsiteX4" fmla="*/ 2078581 w 2121232"/>
                <a:gd name="connsiteY4" fmla="*/ 42651 h 1456182"/>
                <a:gd name="connsiteX5" fmla="*/ 2121231 w 2121232"/>
                <a:gd name="connsiteY5" fmla="*/ 145619 h 1456182"/>
                <a:gd name="connsiteX6" fmla="*/ 2121232 w 2121232"/>
                <a:gd name="connsiteY6" fmla="*/ 1310564 h 1456182"/>
                <a:gd name="connsiteX7" fmla="*/ 2078581 w 2121232"/>
                <a:gd name="connsiteY7" fmla="*/ 1413532 h 1456182"/>
                <a:gd name="connsiteX8" fmla="*/ 1975613 w 2121232"/>
                <a:gd name="connsiteY8" fmla="*/ 1456182 h 1456182"/>
                <a:gd name="connsiteX9" fmla="*/ 145618 w 2121232"/>
                <a:gd name="connsiteY9" fmla="*/ 1456182 h 1456182"/>
                <a:gd name="connsiteX10" fmla="*/ 42651 w 2121232"/>
                <a:gd name="connsiteY10" fmla="*/ 1413531 h 1456182"/>
                <a:gd name="connsiteX11" fmla="*/ 1 w 2121232"/>
                <a:gd name="connsiteY11" fmla="*/ 1310563 h 1456182"/>
                <a:gd name="connsiteX12" fmla="*/ 0 w 2121232"/>
                <a:gd name="connsiteY12" fmla="*/ 145618 h 1456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21232" h="1456182">
                  <a:moveTo>
                    <a:pt x="0" y="145618"/>
                  </a:moveTo>
                  <a:cubicBezTo>
                    <a:pt x="0" y="106998"/>
                    <a:pt x="15342" y="69959"/>
                    <a:pt x="42651" y="42651"/>
                  </a:cubicBezTo>
                  <a:cubicBezTo>
                    <a:pt x="69960" y="15342"/>
                    <a:pt x="106998" y="1"/>
                    <a:pt x="145619" y="1"/>
                  </a:cubicBezTo>
                  <a:lnTo>
                    <a:pt x="1975614" y="0"/>
                  </a:lnTo>
                  <a:cubicBezTo>
                    <a:pt x="2014234" y="0"/>
                    <a:pt x="2051273" y="15342"/>
                    <a:pt x="2078581" y="42651"/>
                  </a:cubicBezTo>
                  <a:cubicBezTo>
                    <a:pt x="2105890" y="69960"/>
                    <a:pt x="2121231" y="106998"/>
                    <a:pt x="2121231" y="145619"/>
                  </a:cubicBezTo>
                  <a:cubicBezTo>
                    <a:pt x="2121231" y="533934"/>
                    <a:pt x="2121232" y="922249"/>
                    <a:pt x="2121232" y="1310564"/>
                  </a:cubicBezTo>
                  <a:cubicBezTo>
                    <a:pt x="2121232" y="1349184"/>
                    <a:pt x="2105890" y="1386223"/>
                    <a:pt x="2078581" y="1413532"/>
                  </a:cubicBezTo>
                  <a:cubicBezTo>
                    <a:pt x="2051272" y="1440841"/>
                    <a:pt x="2014234" y="1456183"/>
                    <a:pt x="1975613" y="1456182"/>
                  </a:cubicBezTo>
                  <a:lnTo>
                    <a:pt x="145618" y="1456182"/>
                  </a:lnTo>
                  <a:cubicBezTo>
                    <a:pt x="106998" y="1456182"/>
                    <a:pt x="69959" y="1440840"/>
                    <a:pt x="42651" y="1413531"/>
                  </a:cubicBezTo>
                  <a:cubicBezTo>
                    <a:pt x="15342" y="1386222"/>
                    <a:pt x="1" y="1349184"/>
                    <a:pt x="1" y="1310563"/>
                  </a:cubicBezTo>
                  <a:cubicBezTo>
                    <a:pt x="1" y="922248"/>
                    <a:pt x="0" y="533933"/>
                    <a:pt x="0" y="145618"/>
                  </a:cubicBezTo>
                  <a:close/>
                </a:path>
              </a:pathLst>
            </a:custGeom>
          </p:spPr>
          <p:style>
            <a:lnRef idx="1">
              <a:schemeClr val="accent1">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7336" tIns="157336" rIns="157336" bIns="469375" numCol="1" spcCol="1270" anchor="t" anchorCtr="0">
              <a:noAutofit/>
            </a:bodyPr>
            <a:lstStyle/>
            <a:p>
              <a:pPr marL="114300" lvl="1" indent="-114300" algn="ctr" defTabSz="622300">
                <a:lnSpc>
                  <a:spcPct val="90000"/>
                </a:lnSpc>
                <a:spcBef>
                  <a:spcPct val="0"/>
                </a:spcBef>
                <a:spcAft>
                  <a:spcPct val="15000"/>
                </a:spcAft>
                <a:buChar char="••"/>
              </a:pPr>
              <a:r>
                <a:rPr lang="en-US" sz="1600" kern="1200" dirty="0" smtClean="0"/>
                <a:t>Group loans by type, </a:t>
              </a:r>
              <a:r>
                <a:rPr lang="en-US" sz="1600" dirty="0" smtClean="0"/>
                <a:t>delinquency status, </a:t>
              </a:r>
              <a:r>
                <a:rPr lang="en-US" sz="1600" kern="1200" dirty="0" smtClean="0"/>
                <a:t>credit risk, category, purpose, etc.</a:t>
              </a:r>
              <a:endParaRPr lang="en-US" sz="1600" kern="1200" dirty="0"/>
            </a:p>
          </p:txBody>
        </p:sp>
        <p:sp>
          <p:nvSpPr>
            <p:cNvPr id="10" name="Freeform 9"/>
            <p:cNvSpPr/>
            <p:nvPr/>
          </p:nvSpPr>
          <p:spPr>
            <a:xfrm>
              <a:off x="1275128" y="3274461"/>
              <a:ext cx="1569348" cy="624078"/>
            </a:xfrm>
            <a:custGeom>
              <a:avLst/>
              <a:gdLst>
                <a:gd name="connsiteX0" fmla="*/ 0 w 1569348"/>
                <a:gd name="connsiteY0" fmla="*/ 62408 h 624078"/>
                <a:gd name="connsiteX1" fmla="*/ 18279 w 1569348"/>
                <a:gd name="connsiteY1" fmla="*/ 18279 h 624078"/>
                <a:gd name="connsiteX2" fmla="*/ 62408 w 1569348"/>
                <a:gd name="connsiteY2" fmla="*/ 0 h 624078"/>
                <a:gd name="connsiteX3" fmla="*/ 1506940 w 1569348"/>
                <a:gd name="connsiteY3" fmla="*/ 0 h 624078"/>
                <a:gd name="connsiteX4" fmla="*/ 1551069 w 1569348"/>
                <a:gd name="connsiteY4" fmla="*/ 18279 h 624078"/>
                <a:gd name="connsiteX5" fmla="*/ 1569348 w 1569348"/>
                <a:gd name="connsiteY5" fmla="*/ 62408 h 624078"/>
                <a:gd name="connsiteX6" fmla="*/ 1569348 w 1569348"/>
                <a:gd name="connsiteY6" fmla="*/ 561670 h 624078"/>
                <a:gd name="connsiteX7" fmla="*/ 1551069 w 1569348"/>
                <a:gd name="connsiteY7" fmla="*/ 605799 h 624078"/>
                <a:gd name="connsiteX8" fmla="*/ 1506940 w 1569348"/>
                <a:gd name="connsiteY8" fmla="*/ 624078 h 624078"/>
                <a:gd name="connsiteX9" fmla="*/ 62408 w 1569348"/>
                <a:gd name="connsiteY9" fmla="*/ 624078 h 624078"/>
                <a:gd name="connsiteX10" fmla="*/ 18279 w 1569348"/>
                <a:gd name="connsiteY10" fmla="*/ 605799 h 624078"/>
                <a:gd name="connsiteX11" fmla="*/ 0 w 1569348"/>
                <a:gd name="connsiteY11" fmla="*/ 561670 h 624078"/>
                <a:gd name="connsiteX12" fmla="*/ 0 w 1569348"/>
                <a:gd name="connsiteY12" fmla="*/ 62408 h 624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69348" h="624078">
                  <a:moveTo>
                    <a:pt x="0" y="62408"/>
                  </a:moveTo>
                  <a:cubicBezTo>
                    <a:pt x="0" y="45856"/>
                    <a:pt x="6575" y="29983"/>
                    <a:pt x="18279" y="18279"/>
                  </a:cubicBezTo>
                  <a:cubicBezTo>
                    <a:pt x="29983" y="6575"/>
                    <a:pt x="45857" y="0"/>
                    <a:pt x="62408" y="0"/>
                  </a:cubicBezTo>
                  <a:lnTo>
                    <a:pt x="1506940" y="0"/>
                  </a:lnTo>
                  <a:cubicBezTo>
                    <a:pt x="1523492" y="0"/>
                    <a:pt x="1539365" y="6575"/>
                    <a:pt x="1551069" y="18279"/>
                  </a:cubicBezTo>
                  <a:cubicBezTo>
                    <a:pt x="1562773" y="29983"/>
                    <a:pt x="1569348" y="45857"/>
                    <a:pt x="1569348" y="62408"/>
                  </a:cubicBezTo>
                  <a:lnTo>
                    <a:pt x="1569348" y="561670"/>
                  </a:lnTo>
                  <a:cubicBezTo>
                    <a:pt x="1569348" y="578222"/>
                    <a:pt x="1562773" y="594095"/>
                    <a:pt x="1551069" y="605799"/>
                  </a:cubicBezTo>
                  <a:cubicBezTo>
                    <a:pt x="1539365" y="617503"/>
                    <a:pt x="1523491" y="624078"/>
                    <a:pt x="1506940" y="624078"/>
                  </a:cubicBezTo>
                  <a:lnTo>
                    <a:pt x="62408" y="624078"/>
                  </a:lnTo>
                  <a:cubicBezTo>
                    <a:pt x="45856" y="624078"/>
                    <a:pt x="29983" y="617503"/>
                    <a:pt x="18279" y="605799"/>
                  </a:cubicBezTo>
                  <a:cubicBezTo>
                    <a:pt x="6575" y="594095"/>
                    <a:pt x="0" y="578221"/>
                    <a:pt x="0" y="561670"/>
                  </a:cubicBezTo>
                  <a:lnTo>
                    <a:pt x="0" y="62408"/>
                  </a:lnTo>
                  <a:close/>
                </a:path>
              </a:pathLst>
            </a:custGeom>
            <a:solidFill>
              <a:schemeClr val="accent2"/>
            </a:solidFill>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88764" tIns="65269" rIns="88764" bIns="65269" numCol="1" spcCol="1270" anchor="ctr" anchorCtr="0">
              <a:noAutofit/>
            </a:bodyPr>
            <a:lstStyle/>
            <a:p>
              <a:pPr lvl="0" algn="ctr" defTabSz="1644650">
                <a:lnSpc>
                  <a:spcPct val="90000"/>
                </a:lnSpc>
                <a:spcBef>
                  <a:spcPct val="0"/>
                </a:spcBef>
                <a:spcAft>
                  <a:spcPct val="35000"/>
                </a:spcAft>
              </a:pPr>
              <a:r>
                <a:rPr lang="en-US" sz="3700" kern="1200" dirty="0" smtClean="0"/>
                <a:t>Step 1</a:t>
              </a:r>
              <a:endParaRPr lang="en-US" sz="3700" kern="1200" dirty="0"/>
            </a:p>
          </p:txBody>
        </p:sp>
        <p:sp>
          <p:nvSpPr>
            <p:cNvPr id="11" name="Freeform 10"/>
            <p:cNvSpPr/>
            <p:nvPr/>
          </p:nvSpPr>
          <p:spPr>
            <a:xfrm>
              <a:off x="3512267" y="2958355"/>
              <a:ext cx="2041916" cy="1501503"/>
            </a:xfrm>
            <a:custGeom>
              <a:avLst/>
              <a:gdLst>
                <a:gd name="connsiteX0" fmla="*/ 0 w 1765516"/>
                <a:gd name="connsiteY0" fmla="*/ 145618 h 1456182"/>
                <a:gd name="connsiteX1" fmla="*/ 42651 w 1765516"/>
                <a:gd name="connsiteY1" fmla="*/ 42651 h 1456182"/>
                <a:gd name="connsiteX2" fmla="*/ 145619 w 1765516"/>
                <a:gd name="connsiteY2" fmla="*/ 1 h 1456182"/>
                <a:gd name="connsiteX3" fmla="*/ 1619898 w 1765516"/>
                <a:gd name="connsiteY3" fmla="*/ 0 h 1456182"/>
                <a:gd name="connsiteX4" fmla="*/ 1722865 w 1765516"/>
                <a:gd name="connsiteY4" fmla="*/ 42651 h 1456182"/>
                <a:gd name="connsiteX5" fmla="*/ 1765515 w 1765516"/>
                <a:gd name="connsiteY5" fmla="*/ 145619 h 1456182"/>
                <a:gd name="connsiteX6" fmla="*/ 1765516 w 1765516"/>
                <a:gd name="connsiteY6" fmla="*/ 1310564 h 1456182"/>
                <a:gd name="connsiteX7" fmla="*/ 1722865 w 1765516"/>
                <a:gd name="connsiteY7" fmla="*/ 1413532 h 1456182"/>
                <a:gd name="connsiteX8" fmla="*/ 1619897 w 1765516"/>
                <a:gd name="connsiteY8" fmla="*/ 1456182 h 1456182"/>
                <a:gd name="connsiteX9" fmla="*/ 145618 w 1765516"/>
                <a:gd name="connsiteY9" fmla="*/ 1456182 h 1456182"/>
                <a:gd name="connsiteX10" fmla="*/ 42651 w 1765516"/>
                <a:gd name="connsiteY10" fmla="*/ 1413531 h 1456182"/>
                <a:gd name="connsiteX11" fmla="*/ 1 w 1765516"/>
                <a:gd name="connsiteY11" fmla="*/ 1310563 h 1456182"/>
                <a:gd name="connsiteX12" fmla="*/ 0 w 1765516"/>
                <a:gd name="connsiteY12" fmla="*/ 145618 h 1456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5516" h="1456182">
                  <a:moveTo>
                    <a:pt x="0" y="145618"/>
                  </a:moveTo>
                  <a:cubicBezTo>
                    <a:pt x="0" y="106998"/>
                    <a:pt x="15342" y="69959"/>
                    <a:pt x="42651" y="42651"/>
                  </a:cubicBezTo>
                  <a:cubicBezTo>
                    <a:pt x="69960" y="15342"/>
                    <a:pt x="106998" y="1"/>
                    <a:pt x="145619" y="1"/>
                  </a:cubicBezTo>
                  <a:lnTo>
                    <a:pt x="1619898" y="0"/>
                  </a:lnTo>
                  <a:cubicBezTo>
                    <a:pt x="1658518" y="0"/>
                    <a:pt x="1695557" y="15342"/>
                    <a:pt x="1722865" y="42651"/>
                  </a:cubicBezTo>
                  <a:cubicBezTo>
                    <a:pt x="1750174" y="69960"/>
                    <a:pt x="1765515" y="106998"/>
                    <a:pt x="1765515" y="145619"/>
                  </a:cubicBezTo>
                  <a:cubicBezTo>
                    <a:pt x="1765515" y="533934"/>
                    <a:pt x="1765516" y="922249"/>
                    <a:pt x="1765516" y="1310564"/>
                  </a:cubicBezTo>
                  <a:cubicBezTo>
                    <a:pt x="1765516" y="1349184"/>
                    <a:pt x="1750174" y="1386223"/>
                    <a:pt x="1722865" y="1413532"/>
                  </a:cubicBezTo>
                  <a:cubicBezTo>
                    <a:pt x="1695556" y="1440841"/>
                    <a:pt x="1658518" y="1456183"/>
                    <a:pt x="1619897" y="1456182"/>
                  </a:cubicBezTo>
                  <a:lnTo>
                    <a:pt x="145618" y="1456182"/>
                  </a:lnTo>
                  <a:cubicBezTo>
                    <a:pt x="106998" y="1456182"/>
                    <a:pt x="69959" y="1440840"/>
                    <a:pt x="42651" y="1413531"/>
                  </a:cubicBezTo>
                  <a:cubicBezTo>
                    <a:pt x="15342" y="1386222"/>
                    <a:pt x="1" y="1349184"/>
                    <a:pt x="1" y="1310563"/>
                  </a:cubicBezTo>
                  <a:cubicBezTo>
                    <a:pt x="1" y="922248"/>
                    <a:pt x="0" y="533933"/>
                    <a:pt x="0" y="145618"/>
                  </a:cubicBezTo>
                  <a:close/>
                </a:path>
              </a:pathLst>
            </a:custGeom>
          </p:spPr>
          <p:style>
            <a:lnRef idx="1">
              <a:schemeClr val="accent1">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5896" tIns="377935" rIns="65896" bIns="65896" numCol="1" spcCol="1270" anchor="t" anchorCtr="0">
              <a:normAutofit/>
            </a:bodyPr>
            <a:lstStyle/>
            <a:p>
              <a:pPr marL="171450" lvl="1" indent="-171450" algn="ctr" defTabSz="755650">
                <a:lnSpc>
                  <a:spcPct val="90000"/>
                </a:lnSpc>
                <a:spcBef>
                  <a:spcPct val="0"/>
                </a:spcBef>
                <a:spcAft>
                  <a:spcPct val="15000"/>
                </a:spcAft>
                <a:buFont typeface="Arial" pitchFamily="34" charset="0"/>
                <a:buChar char="•"/>
              </a:pPr>
              <a:r>
                <a:rPr lang="en-US" sz="1700" kern="1200" dirty="0" smtClean="0"/>
                <a:t>Develop historical loss factor for each pool. Adjust loss factor for relevant external factors</a:t>
              </a:r>
            </a:p>
          </p:txBody>
        </p:sp>
        <p:sp>
          <p:nvSpPr>
            <p:cNvPr id="13" name="Freeform 12"/>
            <p:cNvSpPr/>
            <p:nvPr/>
          </p:nvSpPr>
          <p:spPr>
            <a:xfrm>
              <a:off x="3791910" y="4380832"/>
              <a:ext cx="1569348" cy="624078"/>
            </a:xfrm>
            <a:custGeom>
              <a:avLst/>
              <a:gdLst>
                <a:gd name="connsiteX0" fmla="*/ 0 w 1569348"/>
                <a:gd name="connsiteY0" fmla="*/ 62408 h 624078"/>
                <a:gd name="connsiteX1" fmla="*/ 18279 w 1569348"/>
                <a:gd name="connsiteY1" fmla="*/ 18279 h 624078"/>
                <a:gd name="connsiteX2" fmla="*/ 62408 w 1569348"/>
                <a:gd name="connsiteY2" fmla="*/ 0 h 624078"/>
                <a:gd name="connsiteX3" fmla="*/ 1506940 w 1569348"/>
                <a:gd name="connsiteY3" fmla="*/ 0 h 624078"/>
                <a:gd name="connsiteX4" fmla="*/ 1551069 w 1569348"/>
                <a:gd name="connsiteY4" fmla="*/ 18279 h 624078"/>
                <a:gd name="connsiteX5" fmla="*/ 1569348 w 1569348"/>
                <a:gd name="connsiteY5" fmla="*/ 62408 h 624078"/>
                <a:gd name="connsiteX6" fmla="*/ 1569348 w 1569348"/>
                <a:gd name="connsiteY6" fmla="*/ 561670 h 624078"/>
                <a:gd name="connsiteX7" fmla="*/ 1551069 w 1569348"/>
                <a:gd name="connsiteY7" fmla="*/ 605799 h 624078"/>
                <a:gd name="connsiteX8" fmla="*/ 1506940 w 1569348"/>
                <a:gd name="connsiteY8" fmla="*/ 624078 h 624078"/>
                <a:gd name="connsiteX9" fmla="*/ 62408 w 1569348"/>
                <a:gd name="connsiteY9" fmla="*/ 624078 h 624078"/>
                <a:gd name="connsiteX10" fmla="*/ 18279 w 1569348"/>
                <a:gd name="connsiteY10" fmla="*/ 605799 h 624078"/>
                <a:gd name="connsiteX11" fmla="*/ 0 w 1569348"/>
                <a:gd name="connsiteY11" fmla="*/ 561670 h 624078"/>
                <a:gd name="connsiteX12" fmla="*/ 0 w 1569348"/>
                <a:gd name="connsiteY12" fmla="*/ 62408 h 624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69348" h="624078">
                  <a:moveTo>
                    <a:pt x="0" y="62408"/>
                  </a:moveTo>
                  <a:cubicBezTo>
                    <a:pt x="0" y="45856"/>
                    <a:pt x="6575" y="29983"/>
                    <a:pt x="18279" y="18279"/>
                  </a:cubicBezTo>
                  <a:cubicBezTo>
                    <a:pt x="29983" y="6575"/>
                    <a:pt x="45857" y="0"/>
                    <a:pt x="62408" y="0"/>
                  </a:cubicBezTo>
                  <a:lnTo>
                    <a:pt x="1506940" y="0"/>
                  </a:lnTo>
                  <a:cubicBezTo>
                    <a:pt x="1523492" y="0"/>
                    <a:pt x="1539365" y="6575"/>
                    <a:pt x="1551069" y="18279"/>
                  </a:cubicBezTo>
                  <a:cubicBezTo>
                    <a:pt x="1562773" y="29983"/>
                    <a:pt x="1569348" y="45857"/>
                    <a:pt x="1569348" y="62408"/>
                  </a:cubicBezTo>
                  <a:lnTo>
                    <a:pt x="1569348" y="561670"/>
                  </a:lnTo>
                  <a:cubicBezTo>
                    <a:pt x="1569348" y="578222"/>
                    <a:pt x="1562773" y="594095"/>
                    <a:pt x="1551069" y="605799"/>
                  </a:cubicBezTo>
                  <a:cubicBezTo>
                    <a:pt x="1539365" y="617503"/>
                    <a:pt x="1523491" y="624078"/>
                    <a:pt x="1506940" y="624078"/>
                  </a:cubicBezTo>
                  <a:lnTo>
                    <a:pt x="62408" y="624078"/>
                  </a:lnTo>
                  <a:cubicBezTo>
                    <a:pt x="45856" y="624078"/>
                    <a:pt x="29983" y="617503"/>
                    <a:pt x="18279" y="605799"/>
                  </a:cubicBezTo>
                  <a:cubicBezTo>
                    <a:pt x="6575" y="594095"/>
                    <a:pt x="0" y="578221"/>
                    <a:pt x="0" y="561670"/>
                  </a:cubicBezTo>
                  <a:lnTo>
                    <a:pt x="0" y="62408"/>
                  </a:lnTo>
                  <a:close/>
                </a:path>
              </a:pathLst>
            </a:custGeom>
            <a:solidFill>
              <a:srgbClr val="FFFF00"/>
            </a:solidFill>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88764" tIns="65269" rIns="88764" bIns="65269" numCol="1" spcCol="1270" anchor="ctr" anchorCtr="0">
              <a:noAutofit/>
            </a:bodyPr>
            <a:lstStyle/>
            <a:p>
              <a:pPr lvl="0" algn="ctr" defTabSz="1644650">
                <a:lnSpc>
                  <a:spcPct val="90000"/>
                </a:lnSpc>
                <a:spcBef>
                  <a:spcPct val="0"/>
                </a:spcBef>
                <a:spcAft>
                  <a:spcPct val="35000"/>
                </a:spcAft>
              </a:pPr>
              <a:r>
                <a:rPr lang="en-US" sz="3700" kern="1200" dirty="0" smtClean="0">
                  <a:solidFill>
                    <a:srgbClr val="00B0F0"/>
                  </a:solidFill>
                </a:rPr>
                <a:t>Step 2</a:t>
              </a:r>
              <a:endParaRPr lang="en-US" sz="3700" kern="1200" dirty="0">
                <a:solidFill>
                  <a:srgbClr val="00B0F0"/>
                </a:solidFill>
              </a:endParaRPr>
            </a:p>
          </p:txBody>
        </p:sp>
        <p:sp>
          <p:nvSpPr>
            <p:cNvPr id="14" name="Freeform 13"/>
            <p:cNvSpPr/>
            <p:nvPr/>
          </p:nvSpPr>
          <p:spPr>
            <a:xfrm>
              <a:off x="5941389" y="3797041"/>
              <a:ext cx="1653659" cy="1216003"/>
            </a:xfrm>
            <a:custGeom>
              <a:avLst/>
              <a:gdLst>
                <a:gd name="connsiteX0" fmla="*/ 0 w 1765516"/>
                <a:gd name="connsiteY0" fmla="*/ 145618 h 1456182"/>
                <a:gd name="connsiteX1" fmla="*/ 42651 w 1765516"/>
                <a:gd name="connsiteY1" fmla="*/ 42651 h 1456182"/>
                <a:gd name="connsiteX2" fmla="*/ 145619 w 1765516"/>
                <a:gd name="connsiteY2" fmla="*/ 1 h 1456182"/>
                <a:gd name="connsiteX3" fmla="*/ 1619898 w 1765516"/>
                <a:gd name="connsiteY3" fmla="*/ 0 h 1456182"/>
                <a:gd name="connsiteX4" fmla="*/ 1722865 w 1765516"/>
                <a:gd name="connsiteY4" fmla="*/ 42651 h 1456182"/>
                <a:gd name="connsiteX5" fmla="*/ 1765515 w 1765516"/>
                <a:gd name="connsiteY5" fmla="*/ 145619 h 1456182"/>
                <a:gd name="connsiteX6" fmla="*/ 1765516 w 1765516"/>
                <a:gd name="connsiteY6" fmla="*/ 1310564 h 1456182"/>
                <a:gd name="connsiteX7" fmla="*/ 1722865 w 1765516"/>
                <a:gd name="connsiteY7" fmla="*/ 1413532 h 1456182"/>
                <a:gd name="connsiteX8" fmla="*/ 1619897 w 1765516"/>
                <a:gd name="connsiteY8" fmla="*/ 1456182 h 1456182"/>
                <a:gd name="connsiteX9" fmla="*/ 145618 w 1765516"/>
                <a:gd name="connsiteY9" fmla="*/ 1456182 h 1456182"/>
                <a:gd name="connsiteX10" fmla="*/ 42651 w 1765516"/>
                <a:gd name="connsiteY10" fmla="*/ 1413531 h 1456182"/>
                <a:gd name="connsiteX11" fmla="*/ 1 w 1765516"/>
                <a:gd name="connsiteY11" fmla="*/ 1310563 h 1456182"/>
                <a:gd name="connsiteX12" fmla="*/ 0 w 1765516"/>
                <a:gd name="connsiteY12" fmla="*/ 145618 h 1456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5516" h="1456182">
                  <a:moveTo>
                    <a:pt x="0" y="145618"/>
                  </a:moveTo>
                  <a:cubicBezTo>
                    <a:pt x="0" y="106998"/>
                    <a:pt x="15342" y="69959"/>
                    <a:pt x="42651" y="42651"/>
                  </a:cubicBezTo>
                  <a:cubicBezTo>
                    <a:pt x="69960" y="15342"/>
                    <a:pt x="106998" y="1"/>
                    <a:pt x="145619" y="1"/>
                  </a:cubicBezTo>
                  <a:lnTo>
                    <a:pt x="1619898" y="0"/>
                  </a:lnTo>
                  <a:cubicBezTo>
                    <a:pt x="1658518" y="0"/>
                    <a:pt x="1695557" y="15342"/>
                    <a:pt x="1722865" y="42651"/>
                  </a:cubicBezTo>
                  <a:cubicBezTo>
                    <a:pt x="1750174" y="69960"/>
                    <a:pt x="1765515" y="106998"/>
                    <a:pt x="1765515" y="145619"/>
                  </a:cubicBezTo>
                  <a:cubicBezTo>
                    <a:pt x="1765515" y="533934"/>
                    <a:pt x="1765516" y="922249"/>
                    <a:pt x="1765516" y="1310564"/>
                  </a:cubicBezTo>
                  <a:cubicBezTo>
                    <a:pt x="1765516" y="1349184"/>
                    <a:pt x="1750174" y="1386223"/>
                    <a:pt x="1722865" y="1413532"/>
                  </a:cubicBezTo>
                  <a:cubicBezTo>
                    <a:pt x="1695556" y="1440841"/>
                    <a:pt x="1658518" y="1456183"/>
                    <a:pt x="1619897" y="1456182"/>
                  </a:cubicBezTo>
                  <a:lnTo>
                    <a:pt x="145618" y="1456182"/>
                  </a:lnTo>
                  <a:cubicBezTo>
                    <a:pt x="106998" y="1456182"/>
                    <a:pt x="69959" y="1440840"/>
                    <a:pt x="42651" y="1413531"/>
                  </a:cubicBezTo>
                  <a:cubicBezTo>
                    <a:pt x="15342" y="1386222"/>
                    <a:pt x="1" y="1349184"/>
                    <a:pt x="1" y="1310563"/>
                  </a:cubicBezTo>
                  <a:cubicBezTo>
                    <a:pt x="1" y="922248"/>
                    <a:pt x="0" y="533933"/>
                    <a:pt x="0" y="145618"/>
                  </a:cubicBezTo>
                  <a:close/>
                </a:path>
              </a:pathLst>
            </a:custGeom>
          </p:spPr>
          <p:style>
            <a:lnRef idx="1">
              <a:schemeClr val="accent1">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5896" tIns="65896" rIns="65896" bIns="377935" numCol="1" spcCol="1270" anchor="t" anchorCtr="0">
              <a:noAutofit/>
            </a:bodyPr>
            <a:lstStyle/>
            <a:p>
              <a:pPr marL="171450" lvl="1" indent="-171450" algn="ctr" defTabSz="755650">
                <a:lnSpc>
                  <a:spcPct val="90000"/>
                </a:lnSpc>
                <a:spcBef>
                  <a:spcPct val="0"/>
                </a:spcBef>
                <a:spcAft>
                  <a:spcPct val="15000"/>
                </a:spcAft>
                <a:buChar char="••"/>
              </a:pPr>
              <a:r>
                <a:rPr lang="en-US" sz="1700" kern="1200" dirty="0" smtClean="0"/>
                <a:t>Apply adjusted loss factors to respective loan pools</a:t>
              </a:r>
            </a:p>
          </p:txBody>
        </p:sp>
        <p:sp>
          <p:nvSpPr>
            <p:cNvPr id="15" name="Freeform 14"/>
            <p:cNvSpPr/>
            <p:nvPr/>
          </p:nvSpPr>
          <p:spPr>
            <a:xfrm>
              <a:off x="6029050" y="4934017"/>
              <a:ext cx="1569347" cy="624078"/>
            </a:xfrm>
            <a:custGeom>
              <a:avLst/>
              <a:gdLst>
                <a:gd name="connsiteX0" fmla="*/ 0 w 1569348"/>
                <a:gd name="connsiteY0" fmla="*/ 62408 h 624078"/>
                <a:gd name="connsiteX1" fmla="*/ 18279 w 1569348"/>
                <a:gd name="connsiteY1" fmla="*/ 18279 h 624078"/>
                <a:gd name="connsiteX2" fmla="*/ 62408 w 1569348"/>
                <a:gd name="connsiteY2" fmla="*/ 0 h 624078"/>
                <a:gd name="connsiteX3" fmla="*/ 1506940 w 1569348"/>
                <a:gd name="connsiteY3" fmla="*/ 0 h 624078"/>
                <a:gd name="connsiteX4" fmla="*/ 1551069 w 1569348"/>
                <a:gd name="connsiteY4" fmla="*/ 18279 h 624078"/>
                <a:gd name="connsiteX5" fmla="*/ 1569348 w 1569348"/>
                <a:gd name="connsiteY5" fmla="*/ 62408 h 624078"/>
                <a:gd name="connsiteX6" fmla="*/ 1569348 w 1569348"/>
                <a:gd name="connsiteY6" fmla="*/ 561670 h 624078"/>
                <a:gd name="connsiteX7" fmla="*/ 1551069 w 1569348"/>
                <a:gd name="connsiteY7" fmla="*/ 605799 h 624078"/>
                <a:gd name="connsiteX8" fmla="*/ 1506940 w 1569348"/>
                <a:gd name="connsiteY8" fmla="*/ 624078 h 624078"/>
                <a:gd name="connsiteX9" fmla="*/ 62408 w 1569348"/>
                <a:gd name="connsiteY9" fmla="*/ 624078 h 624078"/>
                <a:gd name="connsiteX10" fmla="*/ 18279 w 1569348"/>
                <a:gd name="connsiteY10" fmla="*/ 605799 h 624078"/>
                <a:gd name="connsiteX11" fmla="*/ 0 w 1569348"/>
                <a:gd name="connsiteY11" fmla="*/ 561670 h 624078"/>
                <a:gd name="connsiteX12" fmla="*/ 0 w 1569348"/>
                <a:gd name="connsiteY12" fmla="*/ 62408 h 624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69348" h="624078">
                  <a:moveTo>
                    <a:pt x="0" y="62408"/>
                  </a:moveTo>
                  <a:cubicBezTo>
                    <a:pt x="0" y="45856"/>
                    <a:pt x="6575" y="29983"/>
                    <a:pt x="18279" y="18279"/>
                  </a:cubicBezTo>
                  <a:cubicBezTo>
                    <a:pt x="29983" y="6575"/>
                    <a:pt x="45857" y="0"/>
                    <a:pt x="62408" y="0"/>
                  </a:cubicBezTo>
                  <a:lnTo>
                    <a:pt x="1506940" y="0"/>
                  </a:lnTo>
                  <a:cubicBezTo>
                    <a:pt x="1523492" y="0"/>
                    <a:pt x="1539365" y="6575"/>
                    <a:pt x="1551069" y="18279"/>
                  </a:cubicBezTo>
                  <a:cubicBezTo>
                    <a:pt x="1562773" y="29983"/>
                    <a:pt x="1569348" y="45857"/>
                    <a:pt x="1569348" y="62408"/>
                  </a:cubicBezTo>
                  <a:lnTo>
                    <a:pt x="1569348" y="561670"/>
                  </a:lnTo>
                  <a:cubicBezTo>
                    <a:pt x="1569348" y="578222"/>
                    <a:pt x="1562773" y="594095"/>
                    <a:pt x="1551069" y="605799"/>
                  </a:cubicBezTo>
                  <a:cubicBezTo>
                    <a:pt x="1539365" y="617503"/>
                    <a:pt x="1523491" y="624078"/>
                    <a:pt x="1506940" y="624078"/>
                  </a:cubicBezTo>
                  <a:lnTo>
                    <a:pt x="62408" y="624078"/>
                  </a:lnTo>
                  <a:cubicBezTo>
                    <a:pt x="45856" y="624078"/>
                    <a:pt x="29983" y="617503"/>
                    <a:pt x="18279" y="605799"/>
                  </a:cubicBezTo>
                  <a:cubicBezTo>
                    <a:pt x="6575" y="594095"/>
                    <a:pt x="0" y="578221"/>
                    <a:pt x="0" y="561670"/>
                  </a:cubicBezTo>
                  <a:lnTo>
                    <a:pt x="0" y="62408"/>
                  </a:lnTo>
                  <a:close/>
                </a:path>
              </a:pathLst>
            </a:custGeom>
            <a:solidFill>
              <a:schemeClr val="accent4"/>
            </a:solidFill>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88764" tIns="65269" rIns="88764" bIns="65269" numCol="1" spcCol="1270" anchor="ctr" anchorCtr="0">
              <a:noAutofit/>
            </a:bodyPr>
            <a:lstStyle/>
            <a:p>
              <a:pPr lvl="0" algn="ctr" defTabSz="1644650">
                <a:lnSpc>
                  <a:spcPct val="90000"/>
                </a:lnSpc>
                <a:spcBef>
                  <a:spcPct val="0"/>
                </a:spcBef>
                <a:spcAft>
                  <a:spcPct val="35000"/>
                </a:spcAft>
              </a:pPr>
              <a:r>
                <a:rPr lang="en-US" sz="3700" b="1" kern="1200" dirty="0" smtClean="0"/>
                <a:t>S</a:t>
              </a:r>
              <a:r>
                <a:rPr lang="en-US" sz="3700" b="0" kern="1200" dirty="0" smtClean="0"/>
                <a:t>tep 3</a:t>
              </a:r>
            </a:p>
          </p:txBody>
        </p:sp>
      </p:grpSp>
    </p:spTree>
  </p:cSld>
  <p:clrMapOvr>
    <a:masterClrMapping/>
  </p:clrMapOvr>
  <p:transition xmlns:p14="http://schemas.microsoft.com/office/powerpoint/2010/main">
    <p:cover dir="ld"/>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p:txBody>
          <a:bodyPr/>
          <a:lstStyle/>
          <a:p>
            <a:pPr algn="ctr"/>
            <a:r>
              <a:rPr lang="en-US" dirty="0" smtClean="0"/>
              <a:t>What are some ways to incorporate STEP #1?</a:t>
            </a:r>
            <a:endParaRPr lang="en-US" dirty="0"/>
          </a:p>
        </p:txBody>
      </p:sp>
      <p:sp>
        <p:nvSpPr>
          <p:cNvPr id="2" name="Slide Number Placeholder 1"/>
          <p:cNvSpPr>
            <a:spLocks noGrp="1"/>
          </p:cNvSpPr>
          <p:nvPr>
            <p:ph type="sldNum" sz="quarter" idx="12"/>
          </p:nvPr>
        </p:nvSpPr>
        <p:spPr/>
        <p:txBody>
          <a:bodyPr/>
          <a:lstStyle/>
          <a:p>
            <a:pPr>
              <a:defRPr/>
            </a:pPr>
            <a:fld id="{F375E911-6050-4112-AB12-6B611A8300A6}" type="slidenum">
              <a:rPr lang="en-US" smtClean="0"/>
              <a:pPr>
                <a:defRPr/>
              </a:pPr>
              <a:t>10</a:t>
            </a:fld>
            <a:endParaRPr lang="en-US" dirty="0"/>
          </a:p>
        </p:txBody>
      </p:sp>
      <p:sp>
        <p:nvSpPr>
          <p:cNvPr id="3" name="Title 2"/>
          <p:cNvSpPr>
            <a:spLocks noGrp="1"/>
          </p:cNvSpPr>
          <p:nvPr>
            <p:ph type="title"/>
          </p:nvPr>
        </p:nvSpPr>
        <p:spPr/>
        <p:txBody>
          <a:bodyPr/>
          <a:lstStyle/>
          <a:p>
            <a:pPr algn="ctr"/>
            <a:r>
              <a:rPr lang="en-US" cap="none" dirty="0" smtClean="0"/>
              <a:t>What’s your Methodology?</a:t>
            </a:r>
            <a:endParaRPr lang="en-US" cap="none" dirty="0"/>
          </a:p>
        </p:txBody>
      </p:sp>
      <p:pic>
        <p:nvPicPr>
          <p:cNvPr id="5" name="Picture 4" descr="thinker.jpg"/>
          <p:cNvPicPr>
            <a:picLocks noChangeAspect="1"/>
          </p:cNvPicPr>
          <p:nvPr/>
        </p:nvPicPr>
        <p:blipFill>
          <a:blip r:embed="rId4" cstate="print"/>
          <a:stretch>
            <a:fillRect/>
          </a:stretch>
        </p:blipFill>
        <p:spPr>
          <a:xfrm>
            <a:off x="4434681" y="228600"/>
            <a:ext cx="2133600" cy="2277439"/>
          </a:xfrm>
          <a:prstGeom prst="rect">
            <a:avLst/>
          </a:prstGeom>
        </p:spPr>
      </p:pic>
    </p:spTree>
  </p:cSld>
  <p:clrMapOvr>
    <a:masterClrMapping/>
  </p:clrMapOvr>
  <p:transition xmlns:p14="http://schemas.microsoft.com/office/powerpoint/2010/main" spd="slow">
    <p:cover dir="ld"/>
    <p:sndAc>
      <p:stSnd>
        <p:snd r:embed="rId3" name="drumroll.wav"/>
      </p:stSnd>
    </p:sndAc>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ppt_x"/>
                                          </p:val>
                                        </p:tav>
                                        <p:tav tm="100000">
                                          <p:val>
                                            <p:strVal val="#ppt_x"/>
                                          </p:val>
                                        </p:tav>
                                      </p:tavLst>
                                    </p:anim>
                                    <p:anim calcmode="lin" valueType="num">
                                      <p:cBhvr additive="base">
                                        <p:cTn id="8" dur="20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normAutofit fontScale="92500" lnSpcReduction="10000"/>
          </a:bodyPr>
          <a:lstStyle/>
          <a:p>
            <a:fld id="{CB09400C-BE44-40BF-AD51-FCE4DCA15EAD}" type="slidenum">
              <a:rPr lang="en-US" smtClean="0"/>
              <a:pPr/>
              <a:t>11</a:t>
            </a:fld>
            <a:endParaRPr lang="en-US" dirty="0" smtClean="0"/>
          </a:p>
        </p:txBody>
      </p:sp>
      <p:graphicFrame>
        <p:nvGraphicFramePr>
          <p:cNvPr id="5" name="Diagram 4"/>
          <p:cNvGraphicFramePr/>
          <p:nvPr/>
        </p:nvGraphicFramePr>
        <p:xfrm>
          <a:off x="371846" y="0"/>
          <a:ext cx="10411672" cy="6324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xmlns:p14="http://schemas.microsoft.com/office/powerpoint/2010/main">
    <p:cover dir="ld"/>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Slide Number Placeholder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normAutofit fontScale="92500" lnSpcReduction="10000"/>
          </a:bodyPr>
          <a:lstStyle/>
          <a:p>
            <a:fld id="{D635CE25-B1FF-4CB0-8B17-BBE6BD5B887E}" type="slidenum">
              <a:rPr lang="en-US" smtClean="0"/>
              <a:pPr/>
              <a:t>12</a:t>
            </a:fld>
            <a:endParaRPr lang="en-US" dirty="0" smtClean="0"/>
          </a:p>
        </p:txBody>
      </p:sp>
      <p:graphicFrame>
        <p:nvGraphicFramePr>
          <p:cNvPr id="5" name="Diagram 4"/>
          <p:cNvGraphicFramePr/>
          <p:nvPr/>
        </p:nvGraphicFramePr>
        <p:xfrm>
          <a:off x="371845" y="0"/>
          <a:ext cx="10783518" cy="6324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ounded Rectangle 5"/>
          <p:cNvSpPr/>
          <p:nvPr/>
        </p:nvSpPr>
        <p:spPr>
          <a:xfrm>
            <a:off x="3672681" y="2514600"/>
            <a:ext cx="2590800" cy="1066800"/>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u="sng" cap="all" dirty="0" smtClean="0">
                <a:solidFill>
                  <a:schemeClr val="tx1"/>
                </a:solidFill>
              </a:rPr>
              <a:t>Adjust</a:t>
            </a:r>
            <a:r>
              <a:rPr lang="en-US" dirty="0" smtClean="0">
                <a:solidFill>
                  <a:schemeClr val="tx1"/>
                </a:solidFill>
              </a:rPr>
              <a:t> for relevant external factors</a:t>
            </a:r>
            <a:endParaRPr lang="en-US" dirty="0">
              <a:solidFill>
                <a:schemeClr val="tx1"/>
              </a:solidFill>
            </a:endParaRPr>
          </a:p>
        </p:txBody>
      </p:sp>
      <p:sp>
        <p:nvSpPr>
          <p:cNvPr id="7" name="Down Arrow 6"/>
          <p:cNvSpPr/>
          <p:nvPr/>
        </p:nvSpPr>
        <p:spPr>
          <a:xfrm>
            <a:off x="4739481" y="1981200"/>
            <a:ext cx="381000" cy="533400"/>
          </a:xfrm>
          <a:prstGeom prst="down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Tree>
  </p:cSld>
  <p:clrMapOvr>
    <a:masterClrMapping/>
  </p:clrMapOvr>
  <p:transition xmlns:p14="http://schemas.microsoft.com/office/powerpoint/2010/main">
    <p:cover dir="ld"/>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1" name="Slide Number Placeholder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normAutofit fontScale="92500" lnSpcReduction="10000"/>
          </a:bodyPr>
          <a:lstStyle/>
          <a:p>
            <a:fld id="{0F0E4B85-F499-4823-824A-D19DA10F7117}" type="slidenum">
              <a:rPr lang="en-US" smtClean="0"/>
              <a:pPr/>
              <a:t>13</a:t>
            </a:fld>
            <a:endParaRPr lang="en-US" dirty="0" smtClean="0"/>
          </a:p>
        </p:txBody>
      </p:sp>
      <p:sp>
        <p:nvSpPr>
          <p:cNvPr id="7" name="Rounded Rectangle 4"/>
          <p:cNvSpPr/>
          <p:nvPr/>
        </p:nvSpPr>
        <p:spPr>
          <a:xfrm>
            <a:off x="4677868" y="3090770"/>
            <a:ext cx="1799626" cy="67645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8105" tIns="52070" rIns="78105" bIns="52070" numCol="1" spcCol="1270" anchor="ctr" anchorCtr="0">
            <a:noAutofit/>
          </a:bodyPr>
          <a:lstStyle/>
          <a:p>
            <a:pPr lvl="0" algn="ctr" defTabSz="1822450">
              <a:lnSpc>
                <a:spcPct val="90000"/>
              </a:lnSpc>
              <a:spcBef>
                <a:spcPct val="0"/>
              </a:spcBef>
              <a:spcAft>
                <a:spcPct val="35000"/>
              </a:spcAft>
            </a:pPr>
            <a:endParaRPr lang="en-US" sz="4100" kern="1200" dirty="0"/>
          </a:p>
        </p:txBody>
      </p:sp>
      <p:sp>
        <p:nvSpPr>
          <p:cNvPr id="8" name="Rectangle 7"/>
          <p:cNvSpPr/>
          <p:nvPr/>
        </p:nvSpPr>
        <p:spPr>
          <a:xfrm>
            <a:off x="5484522" y="3258184"/>
            <a:ext cx="184730" cy="341632"/>
          </a:xfrm>
          <a:prstGeom prst="rect">
            <a:avLst/>
          </a:prstGeom>
        </p:spPr>
        <p:txBody>
          <a:bodyPr wrap="none">
            <a:spAutoFit/>
          </a:bodyPr>
          <a:lstStyle/>
          <a:p>
            <a:pPr lvl="0" algn="ctr" defTabSz="1822450">
              <a:lnSpc>
                <a:spcPct val="90000"/>
              </a:lnSpc>
              <a:spcAft>
                <a:spcPct val="35000"/>
              </a:spcAft>
            </a:pPr>
            <a:endParaRPr lang="en-US" dirty="0"/>
          </a:p>
        </p:txBody>
      </p:sp>
      <p:sp>
        <p:nvSpPr>
          <p:cNvPr id="14" name="Rectangle 13"/>
          <p:cNvSpPr/>
          <p:nvPr/>
        </p:nvSpPr>
        <p:spPr>
          <a:xfrm>
            <a:off x="1310481" y="914400"/>
            <a:ext cx="1752600" cy="7620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3200" dirty="0" smtClean="0"/>
              <a:t>Step 3</a:t>
            </a:r>
            <a:endParaRPr lang="en-US" sz="3200" dirty="0"/>
          </a:p>
        </p:txBody>
      </p:sp>
      <p:sp>
        <p:nvSpPr>
          <p:cNvPr id="15" name="Rounded Rectangle 14"/>
          <p:cNvSpPr/>
          <p:nvPr/>
        </p:nvSpPr>
        <p:spPr>
          <a:xfrm>
            <a:off x="3901281" y="2362200"/>
            <a:ext cx="3810000" cy="1219200"/>
          </a:xfrm>
          <a:prstGeom prst="roundRect">
            <a:avLst/>
          </a:prstGeom>
          <a:scene3d>
            <a:camera prst="orthographicFront">
              <a:rot lat="0" lon="0" rev="0"/>
            </a:camera>
            <a:lightRig rig="morning" dir="t">
              <a:rot lat="0" lon="0" rev="4200000"/>
            </a:lightRig>
          </a:scene3d>
          <a:sp3d>
            <a:bevelT w="63500" h="25400" prst="artDeco"/>
          </a:sp3d>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400" dirty="0" smtClean="0"/>
              <a:t>Apply adjusted loss factor to individual loan pools</a:t>
            </a:r>
            <a:endParaRPr lang="en-US" sz="2400" dirty="0"/>
          </a:p>
        </p:txBody>
      </p:sp>
    </p:spTree>
  </p:cSld>
  <p:clrMapOvr>
    <a:masterClrMapping/>
  </p:clrMapOvr>
  <p:transition xmlns:p14="http://schemas.microsoft.com/office/powerpoint/2010/main">
    <p:cover dir="ld"/>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dirty="0" smtClean="0"/>
              <a:t>FAS 5 - Recap</a:t>
            </a:r>
            <a:endParaRPr lang="en-US" dirty="0"/>
          </a:p>
        </p:txBody>
      </p:sp>
      <p:sp>
        <p:nvSpPr>
          <p:cNvPr id="25602" name="Content Placeholder 2"/>
          <p:cNvSpPr>
            <a:spLocks noGrp="1"/>
          </p:cNvSpPr>
          <p:nvPr>
            <p:ph idx="1"/>
          </p:nvPr>
        </p:nvSpPr>
        <p:spPr/>
        <p:txBody>
          <a:bodyPr/>
          <a:lstStyle/>
          <a:p>
            <a:pPr marL="514350" indent="-514350" eaLnBrk="1" hangingPunct="1">
              <a:buFont typeface="Wingdings 3" pitchFamily="18" charset="2"/>
              <a:buNone/>
            </a:pPr>
            <a:endParaRPr lang="en-US" dirty="0" smtClean="0"/>
          </a:p>
          <a:p>
            <a:pPr marL="514350" indent="-514350" eaLnBrk="1" hangingPunct="1">
              <a:buFont typeface="Lucida Sans Unicode" pitchFamily="34" charset="0"/>
              <a:buAutoNum type="arabicPeriod"/>
            </a:pPr>
            <a:endParaRPr lang="en-US" dirty="0" smtClean="0"/>
          </a:p>
          <a:p>
            <a:pPr marL="514350" indent="-514350" eaLnBrk="1" hangingPunct="1">
              <a:buFont typeface="Lucida Sans Unicode" pitchFamily="34" charset="0"/>
              <a:buAutoNum type="arabicPeriod"/>
            </a:pPr>
            <a:endParaRPr lang="en-US" dirty="0" smtClean="0"/>
          </a:p>
          <a:p>
            <a:pPr marL="514350" indent="-514350" eaLnBrk="1" hangingPunct="1">
              <a:buFont typeface="Lucida Sans Unicode" pitchFamily="34" charset="0"/>
              <a:buAutoNum type="arabicPeriod"/>
            </a:pPr>
            <a:endParaRPr lang="en-US" dirty="0" smtClean="0"/>
          </a:p>
          <a:p>
            <a:pPr marL="514350" indent="-514350" algn="ctr" eaLnBrk="1" hangingPunct="1">
              <a:buFont typeface="Wingdings 3" pitchFamily="18" charset="2"/>
              <a:buNone/>
            </a:pPr>
            <a:r>
              <a:rPr lang="en-US" dirty="0" smtClean="0"/>
              <a:t>QUESTIONS?</a:t>
            </a:r>
          </a:p>
        </p:txBody>
      </p:sp>
      <p:sp>
        <p:nvSpPr>
          <p:cNvPr id="25603" name="Slide Number Placeholder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normAutofit fontScale="92500" lnSpcReduction="10000"/>
          </a:bodyPr>
          <a:lstStyle/>
          <a:p>
            <a:fld id="{0B722963-5753-4394-B6E4-ACA8F76C09F2}" type="slidenum">
              <a:rPr lang="en-US" smtClean="0"/>
              <a:pPr/>
              <a:t>14</a:t>
            </a:fld>
            <a:endParaRPr lang="en-US" dirty="0" smtClean="0"/>
          </a:p>
        </p:txBody>
      </p:sp>
      <p:graphicFrame>
        <p:nvGraphicFramePr>
          <p:cNvPr id="5" name="Diagram 4"/>
          <p:cNvGraphicFramePr/>
          <p:nvPr/>
        </p:nvGraphicFramePr>
        <p:xfrm>
          <a:off x="1673304" y="1676400"/>
          <a:ext cx="9017252"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xmlns:p14="http://schemas.microsoft.com/office/powerpoint/2010/main">
    <p:cover dir="ld"/>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861A193-CB6B-4C55-B55F-F13B967995DD}" type="slidenum">
              <a:rPr lang="en-US" smtClean="0"/>
              <a:pPr>
                <a:defRPr/>
              </a:pPr>
              <a:t>15</a:t>
            </a:fld>
            <a:endParaRPr lang="en-US" dirty="0"/>
          </a:p>
        </p:txBody>
      </p:sp>
      <p:sp>
        <p:nvSpPr>
          <p:cNvPr id="2" name="Title 1"/>
          <p:cNvSpPr>
            <a:spLocks noGrp="1"/>
          </p:cNvSpPr>
          <p:nvPr>
            <p:ph type="title" idx="4294967295"/>
          </p:nvPr>
        </p:nvSpPr>
        <p:spPr>
          <a:xfrm>
            <a:off x="1005681" y="1447800"/>
            <a:ext cx="9667875" cy="1676400"/>
          </a:xfrm>
          <a:solidFill>
            <a:srgbClr val="F24D1A"/>
          </a:solidFill>
          <a:ln/>
          <a:scene3d>
            <a:camera prst="orthographicFront">
              <a:rot lat="0" lon="0" rev="0"/>
            </a:camera>
            <a:lightRig rig="morning" dir="t">
              <a:rot lat="0" lon="0" rev="4200000"/>
            </a:lightRig>
          </a:scene3d>
          <a:sp3d>
            <a:bevelT w="63500" h="25400" prst="angle"/>
          </a:sp3d>
        </p:spPr>
        <p:style>
          <a:lnRef idx="0">
            <a:schemeClr val="accent5"/>
          </a:lnRef>
          <a:fillRef idx="3">
            <a:schemeClr val="accent5"/>
          </a:fillRef>
          <a:effectRef idx="3">
            <a:schemeClr val="accent5"/>
          </a:effectRef>
          <a:fontRef idx="minor">
            <a:schemeClr val="lt1"/>
          </a:fontRef>
        </p:style>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Garamond" pitchFamily="18" charset="0"/>
              </a:rPr>
              <a:t>FAS #5 Methodology Must Be In Writing!</a:t>
            </a:r>
            <a:endParaRPr lang="en-US"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Garamond" pitchFamily="18" charset="0"/>
            </a:endParaRPr>
          </a:p>
        </p:txBody>
      </p:sp>
    </p:spTree>
  </p:cSld>
  <p:clrMapOvr>
    <a:masterClrMapping/>
  </p:clrMapOvr>
  <p:transition xmlns:p14="http://schemas.microsoft.com/office/powerpoint/2010/main">
    <p:cover dir="ld"/>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1026"/>
          <p:cNvSpPr>
            <a:spLocks noGrp="1" noChangeArrowheads="1"/>
          </p:cNvSpPr>
          <p:nvPr>
            <p:ph type="title"/>
          </p:nvPr>
        </p:nvSpPr>
        <p:spPr/>
        <p:txBody>
          <a:bodyPr/>
          <a:lstStyle/>
          <a:p>
            <a:pPr algn="ctr" eaLnBrk="1" fontAlgn="auto" hangingPunct="1">
              <a:spcAft>
                <a:spcPts val="0"/>
              </a:spcAft>
              <a:defRPr/>
            </a:pPr>
            <a:r>
              <a:rPr lang="en-US" sz="4000" dirty="0" smtClean="0"/>
              <a:t>FAS 114 – Individual Impairment</a:t>
            </a:r>
          </a:p>
        </p:txBody>
      </p:sp>
      <p:sp>
        <p:nvSpPr>
          <p:cNvPr id="21508" name="Rectangle 1027"/>
          <p:cNvSpPr>
            <a:spLocks noGrp="1" noChangeArrowheads="1"/>
          </p:cNvSpPr>
          <p:nvPr>
            <p:ph idx="1"/>
          </p:nvPr>
        </p:nvSpPr>
        <p:spPr>
          <a:xfrm>
            <a:off x="557768" y="1828802"/>
            <a:ext cx="10411672" cy="4572000"/>
          </a:xfrm>
        </p:spPr>
        <p:txBody>
          <a:bodyPr>
            <a:normAutofit fontScale="92500" lnSpcReduction="20000"/>
          </a:bodyPr>
          <a:lstStyle/>
          <a:p>
            <a:pPr marL="365760" indent="-256032" eaLnBrk="1" fontAlgn="auto" hangingPunct="1">
              <a:spcAft>
                <a:spcPct val="50000"/>
              </a:spcAft>
              <a:buClr>
                <a:schemeClr val="tx1"/>
              </a:buClr>
              <a:buSzTx/>
              <a:buFont typeface="Wingdings 3"/>
              <a:buNone/>
              <a:defRPr/>
            </a:pPr>
            <a:r>
              <a:rPr lang="en-US" dirty="0" smtClean="0"/>
              <a:t>                 Covers large, non-homogeneous loans like:</a:t>
            </a:r>
          </a:p>
          <a:p>
            <a:pPr marL="365760" indent="-256032" eaLnBrk="1" fontAlgn="auto" hangingPunct="1">
              <a:spcAft>
                <a:spcPct val="50000"/>
              </a:spcAft>
              <a:buClr>
                <a:schemeClr val="tx1"/>
              </a:buClr>
              <a:buSzTx/>
              <a:buFont typeface="Wingdings 3"/>
              <a:buNone/>
              <a:defRPr/>
            </a:pPr>
            <a:endParaRPr lang="en-US" dirty="0" smtClean="0"/>
          </a:p>
          <a:p>
            <a:pPr marL="365760" indent="-256032" eaLnBrk="1" fontAlgn="auto" hangingPunct="1">
              <a:spcAft>
                <a:spcPct val="50000"/>
              </a:spcAft>
              <a:buClr>
                <a:schemeClr val="tx1"/>
              </a:buClr>
              <a:buSzTx/>
              <a:buFont typeface="Wingdings 3"/>
              <a:buNone/>
              <a:defRPr/>
            </a:pPr>
            <a:endParaRPr lang="en-US" dirty="0" smtClean="0"/>
          </a:p>
          <a:p>
            <a:pPr marL="365760" indent="-256032" eaLnBrk="1" fontAlgn="auto" hangingPunct="1">
              <a:spcAft>
                <a:spcPct val="50000"/>
              </a:spcAft>
              <a:buClr>
                <a:schemeClr val="tx1"/>
              </a:buClr>
              <a:buSzTx/>
              <a:buFont typeface="Wingdings 3"/>
              <a:buNone/>
              <a:defRPr/>
            </a:pPr>
            <a:endParaRPr lang="en-US" dirty="0" smtClean="0"/>
          </a:p>
          <a:p>
            <a:pPr marL="365760" indent="-256032" eaLnBrk="1" fontAlgn="auto" hangingPunct="1">
              <a:spcAft>
                <a:spcPct val="50000"/>
              </a:spcAft>
              <a:buClr>
                <a:schemeClr val="tx1"/>
              </a:buClr>
              <a:buSzTx/>
              <a:buFont typeface="Wingdings 3"/>
              <a:buNone/>
              <a:defRPr/>
            </a:pPr>
            <a:endParaRPr lang="en-US" dirty="0" smtClean="0"/>
          </a:p>
          <a:p>
            <a:pPr marL="365760" indent="-256032" eaLnBrk="1" fontAlgn="auto" hangingPunct="1">
              <a:spcAft>
                <a:spcPct val="50000"/>
              </a:spcAft>
              <a:buClr>
                <a:schemeClr val="tx1"/>
              </a:buClr>
              <a:buSzTx/>
              <a:buFont typeface="Wingdings 3"/>
              <a:buNone/>
              <a:defRPr/>
            </a:pPr>
            <a:r>
              <a:rPr lang="en-US" sz="1900" dirty="0" smtClean="0"/>
              <a:t>	    </a:t>
            </a:r>
            <a:r>
              <a:rPr lang="en-US" i="1" dirty="0" smtClean="0"/>
              <a:t>This analysis is separate and distinct from the FAS #5 pooling analysis</a:t>
            </a:r>
          </a:p>
          <a:p>
            <a:pPr marL="365760" indent="-256032" eaLnBrk="1" fontAlgn="auto" hangingPunct="1">
              <a:spcAft>
                <a:spcPct val="50000"/>
              </a:spcAft>
              <a:buClr>
                <a:schemeClr val="tx1"/>
              </a:buClr>
              <a:buSzTx/>
              <a:buFont typeface="Wingdings 3"/>
              <a:buNone/>
              <a:defRPr/>
            </a:pPr>
            <a:endParaRPr lang="en-US" i="1" dirty="0" smtClean="0"/>
          </a:p>
          <a:p>
            <a:pPr marL="621792" lvl="1" eaLnBrk="1" fontAlgn="auto" hangingPunct="1">
              <a:spcBef>
                <a:spcPts val="324"/>
              </a:spcBef>
              <a:spcAft>
                <a:spcPct val="50000"/>
              </a:spcAft>
              <a:buClr>
                <a:schemeClr val="tx1"/>
              </a:buClr>
              <a:buFont typeface="Verdana"/>
              <a:buNone/>
              <a:defRPr/>
            </a:pPr>
            <a:endParaRPr lang="en-US" dirty="0" smtClean="0"/>
          </a:p>
          <a:p>
            <a:pPr marL="621792" lvl="1" eaLnBrk="1" fontAlgn="auto" hangingPunct="1">
              <a:spcBef>
                <a:spcPts val="324"/>
              </a:spcBef>
              <a:spcAft>
                <a:spcPct val="50000"/>
              </a:spcAft>
              <a:buClr>
                <a:schemeClr val="tx1"/>
              </a:buClr>
              <a:buFont typeface="Verdana"/>
              <a:buNone/>
              <a:defRPr/>
            </a:pPr>
            <a:endParaRPr lang="en-US" dirty="0" smtClean="0"/>
          </a:p>
        </p:txBody>
      </p:sp>
      <p:sp>
        <p:nvSpPr>
          <p:cNvPr id="26627" name="Slide Number Placeholder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normAutofit fontScale="92500" lnSpcReduction="10000"/>
          </a:bodyPr>
          <a:lstStyle/>
          <a:p>
            <a:fld id="{0043E5D3-7D55-42AD-AAB2-01D8CC0FEBAE}" type="slidenum">
              <a:rPr lang="en-US" smtClean="0"/>
              <a:pPr/>
              <a:t>16</a:t>
            </a:fld>
            <a:endParaRPr lang="en-US" dirty="0" smtClean="0"/>
          </a:p>
        </p:txBody>
      </p:sp>
      <p:graphicFrame>
        <p:nvGraphicFramePr>
          <p:cNvPr id="5" name="Diagram 4"/>
          <p:cNvGraphicFramePr/>
          <p:nvPr/>
        </p:nvGraphicFramePr>
        <p:xfrm>
          <a:off x="1952189" y="2286000"/>
          <a:ext cx="8087638" cy="2819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xmlns:p14="http://schemas.microsoft.com/office/powerpoint/2010/main">
    <p:cover dir="ld"/>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1026"/>
          <p:cNvSpPr>
            <a:spLocks noGrp="1" noChangeArrowheads="1"/>
          </p:cNvSpPr>
          <p:nvPr>
            <p:ph type="title"/>
          </p:nvPr>
        </p:nvSpPr>
        <p:spPr/>
        <p:txBody>
          <a:bodyPr/>
          <a:lstStyle/>
          <a:p>
            <a:pPr algn="ctr" eaLnBrk="1" fontAlgn="auto" hangingPunct="1">
              <a:spcAft>
                <a:spcPts val="0"/>
              </a:spcAft>
              <a:defRPr/>
            </a:pPr>
            <a:r>
              <a:rPr lang="en-US" sz="4000" dirty="0" smtClean="0"/>
              <a:t>FAS 114 – Individual Impairment</a:t>
            </a:r>
          </a:p>
        </p:txBody>
      </p:sp>
      <p:sp>
        <p:nvSpPr>
          <p:cNvPr id="21508" name="Rectangle 1027"/>
          <p:cNvSpPr>
            <a:spLocks noGrp="1" noChangeArrowheads="1"/>
          </p:cNvSpPr>
          <p:nvPr>
            <p:ph idx="1"/>
          </p:nvPr>
        </p:nvSpPr>
        <p:spPr>
          <a:xfrm>
            <a:off x="557768" y="1600200"/>
            <a:ext cx="10411672" cy="4800602"/>
          </a:xfrm>
        </p:spPr>
        <p:txBody>
          <a:bodyPr>
            <a:normAutofit/>
          </a:bodyPr>
          <a:lstStyle/>
          <a:p>
            <a:pPr marL="365760" indent="-256032" eaLnBrk="1" fontAlgn="auto" hangingPunct="1">
              <a:spcAft>
                <a:spcPct val="50000"/>
              </a:spcAft>
              <a:buClr>
                <a:schemeClr val="tx1"/>
              </a:buClr>
              <a:buSzTx/>
              <a:buFont typeface="Wingdings 3"/>
              <a:buNone/>
              <a:defRPr/>
            </a:pPr>
            <a:r>
              <a:rPr lang="en-US" dirty="0" smtClean="0"/>
              <a:t>                 Three acceptable means of measurement:</a:t>
            </a:r>
          </a:p>
          <a:p>
            <a:pPr marL="365760" indent="-256032" eaLnBrk="1" fontAlgn="auto" hangingPunct="1">
              <a:spcAft>
                <a:spcPct val="50000"/>
              </a:spcAft>
              <a:buClr>
                <a:schemeClr val="tx1"/>
              </a:buClr>
              <a:buSzTx/>
              <a:buFont typeface="Wingdings 3"/>
              <a:buNone/>
              <a:defRPr/>
            </a:pPr>
            <a:endParaRPr lang="en-US" dirty="0" smtClean="0"/>
          </a:p>
          <a:p>
            <a:pPr marL="365760" indent="-256032" eaLnBrk="1" fontAlgn="auto" hangingPunct="1">
              <a:spcAft>
                <a:spcPct val="50000"/>
              </a:spcAft>
              <a:buClr>
                <a:schemeClr val="tx1"/>
              </a:buClr>
              <a:buSzTx/>
              <a:buFont typeface="Wingdings 3"/>
              <a:buNone/>
              <a:defRPr/>
            </a:pPr>
            <a:endParaRPr lang="en-US" dirty="0" smtClean="0"/>
          </a:p>
          <a:p>
            <a:pPr marL="365760" indent="-256032" eaLnBrk="1" fontAlgn="auto" hangingPunct="1">
              <a:spcAft>
                <a:spcPct val="50000"/>
              </a:spcAft>
              <a:buClr>
                <a:schemeClr val="tx1"/>
              </a:buClr>
              <a:buSzTx/>
              <a:buFont typeface="Wingdings 3"/>
              <a:buNone/>
              <a:defRPr/>
            </a:pPr>
            <a:endParaRPr lang="en-US" dirty="0" smtClean="0"/>
          </a:p>
          <a:p>
            <a:pPr marL="365760" indent="-256032" eaLnBrk="1" fontAlgn="auto" hangingPunct="1">
              <a:spcAft>
                <a:spcPct val="50000"/>
              </a:spcAft>
              <a:buClr>
                <a:schemeClr val="tx1"/>
              </a:buClr>
              <a:buSzTx/>
              <a:buFont typeface="Wingdings 3"/>
              <a:buNone/>
              <a:defRPr/>
            </a:pPr>
            <a:endParaRPr lang="en-US" dirty="0" smtClean="0"/>
          </a:p>
          <a:p>
            <a:pPr marL="365760" indent="-256032" eaLnBrk="1" fontAlgn="auto" hangingPunct="1">
              <a:spcAft>
                <a:spcPct val="50000"/>
              </a:spcAft>
              <a:buClr>
                <a:schemeClr val="tx1"/>
              </a:buClr>
              <a:buSzTx/>
              <a:buFont typeface="Wingdings 3"/>
              <a:buNone/>
              <a:defRPr/>
            </a:pPr>
            <a:r>
              <a:rPr lang="en-US" sz="1900" dirty="0" smtClean="0"/>
              <a:t>	</a:t>
            </a:r>
            <a:endParaRPr lang="en-US" i="1" dirty="0" smtClean="0"/>
          </a:p>
          <a:p>
            <a:pPr marL="365760" indent="-256032" eaLnBrk="1" fontAlgn="auto" hangingPunct="1">
              <a:spcAft>
                <a:spcPct val="50000"/>
              </a:spcAft>
              <a:buClr>
                <a:schemeClr val="tx1"/>
              </a:buClr>
              <a:buSzTx/>
              <a:buFont typeface="Wingdings 3"/>
              <a:buNone/>
              <a:defRPr/>
            </a:pPr>
            <a:endParaRPr lang="en-US" i="1" dirty="0" smtClean="0"/>
          </a:p>
          <a:p>
            <a:pPr marL="621792" lvl="1" eaLnBrk="1" fontAlgn="auto" hangingPunct="1">
              <a:spcBef>
                <a:spcPts val="324"/>
              </a:spcBef>
              <a:spcAft>
                <a:spcPct val="50000"/>
              </a:spcAft>
              <a:buClr>
                <a:schemeClr val="tx1"/>
              </a:buClr>
              <a:buFont typeface="Verdana"/>
              <a:buNone/>
              <a:defRPr/>
            </a:pPr>
            <a:endParaRPr lang="en-US" dirty="0" smtClean="0"/>
          </a:p>
          <a:p>
            <a:pPr marL="621792" lvl="1" eaLnBrk="1" fontAlgn="auto" hangingPunct="1">
              <a:spcBef>
                <a:spcPts val="324"/>
              </a:spcBef>
              <a:spcAft>
                <a:spcPct val="50000"/>
              </a:spcAft>
              <a:buClr>
                <a:schemeClr val="tx1"/>
              </a:buClr>
              <a:buFont typeface="Verdana"/>
              <a:buNone/>
              <a:defRPr/>
            </a:pPr>
            <a:endParaRPr lang="en-US" dirty="0" smtClean="0"/>
          </a:p>
        </p:txBody>
      </p:sp>
      <p:sp>
        <p:nvSpPr>
          <p:cNvPr id="26627" name="Slide Number Placeholder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normAutofit fontScale="92500" lnSpcReduction="10000"/>
          </a:bodyPr>
          <a:lstStyle/>
          <a:p>
            <a:fld id="{0043E5D3-7D55-42AD-AAB2-01D8CC0FEBAE}" type="slidenum">
              <a:rPr lang="en-US" smtClean="0"/>
              <a:pPr/>
              <a:t>17</a:t>
            </a:fld>
            <a:endParaRPr lang="en-US" dirty="0" smtClean="0"/>
          </a:p>
        </p:txBody>
      </p:sp>
      <p:graphicFrame>
        <p:nvGraphicFramePr>
          <p:cNvPr id="5" name="Diagram 4"/>
          <p:cNvGraphicFramePr/>
          <p:nvPr/>
        </p:nvGraphicFramePr>
        <p:xfrm>
          <a:off x="1952189" y="2286000"/>
          <a:ext cx="8087638" cy="2819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xmlns:p14="http://schemas.microsoft.com/office/powerpoint/2010/main">
    <p:cover dir="ld"/>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5150" y="381000"/>
            <a:ext cx="8087638" cy="1295400"/>
          </a:xfrm>
        </p:spPr>
        <p:txBody>
          <a:bodyPr anchor="t">
            <a:normAutofit/>
          </a:bodyPr>
          <a:lstStyle/>
          <a:p>
            <a:pPr algn="ctr" eaLnBrk="1" fontAlgn="auto" hangingPunct="1">
              <a:spcAft>
                <a:spcPts val="0"/>
              </a:spcAft>
              <a:defRPr/>
            </a:pPr>
            <a:r>
              <a:rPr lang="en-US" dirty="0" smtClean="0"/>
              <a:t>Items for Consideration </a:t>
            </a:r>
            <a:endParaRPr lang="en-US" dirty="0"/>
          </a:p>
        </p:txBody>
      </p:sp>
      <p:graphicFrame>
        <p:nvGraphicFramePr>
          <p:cNvPr id="6" name="Content Placeholder 5"/>
          <p:cNvGraphicFramePr>
            <a:graphicFrameLocks noGrp="1"/>
          </p:cNvGraphicFramePr>
          <p:nvPr>
            <p:ph idx="1"/>
          </p:nvPr>
        </p:nvGraphicFramePr>
        <p:xfrm>
          <a:off x="2231074" y="2133602"/>
          <a:ext cx="7901715" cy="381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7651" name="Slide Number Placeholder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normAutofit fontScale="92500" lnSpcReduction="10000"/>
          </a:bodyPr>
          <a:lstStyle/>
          <a:p>
            <a:fld id="{FEC5EC4E-33AE-44AE-B081-C02DB4FC1A7D}" type="slidenum">
              <a:rPr lang="en-US" smtClean="0"/>
              <a:pPr/>
              <a:t>18</a:t>
            </a:fld>
            <a:endParaRPr lang="en-US" dirty="0" smtClean="0"/>
          </a:p>
        </p:txBody>
      </p:sp>
    </p:spTree>
  </p:cSld>
  <p:clrMapOvr>
    <a:masterClrMapping/>
  </p:clrMapOvr>
  <p:transition xmlns:p14="http://schemas.microsoft.com/office/powerpoint/2010/main">
    <p:cover dir="ld"/>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4681" y="1600200"/>
            <a:ext cx="10318711" cy="1222375"/>
          </a:xfrm>
        </p:spPr>
        <p:txBody>
          <a:bodyPr/>
          <a:lstStyle/>
          <a:p>
            <a:pPr algn="ctr"/>
            <a:r>
              <a:rPr lang="en-US" cap="none" dirty="0" smtClean="0"/>
              <a:t>What are TDRs</a:t>
            </a:r>
            <a:r>
              <a:rPr lang="en-US" dirty="0" smtClean="0"/>
              <a:t>?</a:t>
            </a:r>
            <a:endParaRPr lang="en-US" dirty="0"/>
          </a:p>
        </p:txBody>
      </p:sp>
      <p:sp>
        <p:nvSpPr>
          <p:cNvPr id="3" name="Subtitle 2"/>
          <p:cNvSpPr>
            <a:spLocks noGrp="1"/>
          </p:cNvSpPr>
          <p:nvPr>
            <p:ph type="subTitle" idx="1"/>
          </p:nvPr>
        </p:nvSpPr>
        <p:spPr>
          <a:ln>
            <a:solidFill>
              <a:srgbClr val="FFFF00"/>
            </a:solidFill>
          </a:ln>
          <a:effectLst>
            <a:glow rad="101600">
              <a:schemeClr val="accent3">
                <a:satMod val="175000"/>
                <a:alpha val="40000"/>
              </a:schemeClr>
            </a:glow>
            <a:outerShdw blurRad="50800" dist="25400" dir="5400000" rotWithShape="0">
              <a:srgbClr val="000000">
                <a:alpha val="45000"/>
              </a:srgbClr>
            </a:outerShdw>
          </a:effectLst>
        </p:spPr>
        <p:style>
          <a:lnRef idx="1">
            <a:schemeClr val="accent4"/>
          </a:lnRef>
          <a:fillRef idx="3">
            <a:schemeClr val="accent4"/>
          </a:fillRef>
          <a:effectRef idx="2">
            <a:schemeClr val="accent4"/>
          </a:effectRef>
          <a:fontRef idx="minor">
            <a:schemeClr val="lt1"/>
          </a:fontRef>
        </p:style>
        <p:txBody>
          <a:bodyPr>
            <a:normAutofit/>
          </a:bodyPr>
          <a:lstStyle/>
          <a:p>
            <a:pPr algn="ctr"/>
            <a:r>
              <a:rPr lang="en-US" sz="2400" dirty="0" smtClean="0"/>
              <a:t>Troubled Debt Restructurings</a:t>
            </a:r>
            <a:endParaRPr lang="en-US" sz="2400" dirty="0"/>
          </a:p>
        </p:txBody>
      </p:sp>
      <p:sp>
        <p:nvSpPr>
          <p:cNvPr id="4" name="Slide Number Placeholder 3"/>
          <p:cNvSpPr>
            <a:spLocks noGrp="1"/>
          </p:cNvSpPr>
          <p:nvPr>
            <p:ph type="sldNum" sz="quarter" idx="12"/>
          </p:nvPr>
        </p:nvSpPr>
        <p:spPr/>
        <p:txBody>
          <a:bodyPr/>
          <a:lstStyle/>
          <a:p>
            <a:pPr>
              <a:defRPr/>
            </a:pPr>
            <a:fld id="{3861A193-CB6B-4C55-B55F-F13B967995DD}" type="slidenum">
              <a:rPr lang="en-US" smtClean="0"/>
              <a:pPr>
                <a:defRPr/>
              </a:pPr>
              <a:t>19</a:t>
            </a:fld>
            <a:endParaRPr lang="en-US" dirty="0"/>
          </a:p>
        </p:txBody>
      </p:sp>
    </p:spTree>
  </p:cSld>
  <p:clrMapOvr>
    <a:masterClrMapping/>
  </p:clrMapOvr>
  <p:transition xmlns:p14="http://schemas.microsoft.com/office/powerpoint/2010/main">
    <p:cover dir="ld"/>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n>
                  <a:solidFill>
                    <a:schemeClr val="accent1"/>
                  </a:solidFill>
                </a:ln>
                <a:effectLst>
                  <a:outerShdw blurRad="50800" dist="50800" dir="5400000" algn="ctr" rotWithShape="0">
                    <a:srgbClr val="00B0F0"/>
                  </a:outerShdw>
                </a:effectLst>
              </a:rPr>
              <a:t>Two Types of TDRs</a:t>
            </a:r>
            <a:endParaRPr lang="en-US" dirty="0">
              <a:ln>
                <a:solidFill>
                  <a:schemeClr val="accent1"/>
                </a:solidFill>
              </a:ln>
              <a:effectLst>
                <a:outerShdw blurRad="50800" dist="50800" dir="5400000" algn="ctr" rotWithShape="0">
                  <a:srgbClr val="00B0F0"/>
                </a:outerShdw>
              </a:effectLst>
            </a:endParaRPr>
          </a:p>
        </p:txBody>
      </p:sp>
      <p:graphicFrame>
        <p:nvGraphicFramePr>
          <p:cNvPr id="5" name="Content Placeholder 4"/>
          <p:cNvGraphicFramePr>
            <a:graphicFrameLocks noGrp="1"/>
          </p:cNvGraphicFramePr>
          <p:nvPr>
            <p:ph idx="1"/>
          </p:nvPr>
        </p:nvGraphicFramePr>
        <p:xfrm>
          <a:off x="371475" y="1554163"/>
          <a:ext cx="10598150" cy="4525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pPr>
              <a:defRPr/>
            </a:pPr>
            <a:fld id="{6AEEA710-732A-4576-B482-1576D96299F2}" type="slidenum">
              <a:rPr lang="en-US" smtClean="0"/>
              <a:pPr>
                <a:defRPr/>
              </a:pPr>
              <a:t>20</a:t>
            </a:fld>
            <a:endParaRPr lang="en-US" dirty="0"/>
          </a:p>
        </p:txBody>
      </p:sp>
    </p:spTree>
  </p:cSld>
  <p:clrMapOvr>
    <a:masterClrMapping/>
  </p:clrMapOvr>
  <p:transition xmlns:p14="http://schemas.microsoft.com/office/powerpoint/2010/main">
    <p:cover dir="ld"/>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A TDR is NOT the following:</a:t>
            </a:r>
            <a:endParaRPr lang="en-US" dirty="0"/>
          </a:p>
        </p:txBody>
      </p:sp>
      <p:graphicFrame>
        <p:nvGraphicFramePr>
          <p:cNvPr id="5" name="Content Placeholder 4"/>
          <p:cNvGraphicFramePr>
            <a:graphicFrameLocks noGrp="1"/>
          </p:cNvGraphicFramePr>
          <p:nvPr>
            <p:ph idx="1"/>
          </p:nvPr>
        </p:nvGraphicFramePr>
        <p:xfrm>
          <a:off x="371475" y="1554163"/>
          <a:ext cx="10598150" cy="4525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pPr>
              <a:defRPr/>
            </a:pPr>
            <a:fld id="{6AEEA710-732A-4576-B482-1576D96299F2}" type="slidenum">
              <a:rPr lang="en-US" smtClean="0"/>
              <a:pPr>
                <a:defRPr/>
              </a:pPr>
              <a:t>21</a:t>
            </a:fld>
            <a:endParaRPr lang="en-US" dirty="0"/>
          </a:p>
        </p:txBody>
      </p:sp>
    </p:spTree>
  </p:cSld>
  <p:clrMapOvr>
    <a:masterClrMapping/>
  </p:clrMapOvr>
  <p:transition xmlns:p14="http://schemas.microsoft.com/office/powerpoint/2010/main">
    <p:cover dir="ld"/>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normAutofit fontScale="92500" lnSpcReduction="10000"/>
          </a:bodyPr>
          <a:lstStyle/>
          <a:p>
            <a:fld id="{E7FC440A-CE05-4BB8-8EB6-30FF8DA3502F}" type="slidenum">
              <a:rPr lang="en-US" smtClean="0"/>
              <a:pPr/>
              <a:t>22</a:t>
            </a:fld>
            <a:endParaRPr lang="en-US" dirty="0" smtClean="0"/>
          </a:p>
        </p:txBody>
      </p:sp>
      <p:graphicFrame>
        <p:nvGraphicFramePr>
          <p:cNvPr id="5" name="Diagram 4"/>
          <p:cNvGraphicFramePr/>
          <p:nvPr/>
        </p:nvGraphicFramePr>
        <p:xfrm>
          <a:off x="557768" y="158926"/>
          <a:ext cx="10039827" cy="114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Table 7"/>
          <p:cNvGraphicFramePr>
            <a:graphicFrameLocks noGrp="1"/>
          </p:cNvGraphicFramePr>
          <p:nvPr/>
        </p:nvGraphicFramePr>
        <p:xfrm>
          <a:off x="396081" y="1752604"/>
          <a:ext cx="10363200" cy="4220901"/>
        </p:xfrm>
        <a:graphic>
          <a:graphicData uri="http://schemas.openxmlformats.org/drawingml/2006/table">
            <a:tbl>
              <a:tblPr/>
              <a:tblGrid>
                <a:gridCol w="4904012"/>
                <a:gridCol w="3245689"/>
                <a:gridCol w="100613"/>
                <a:gridCol w="2112886"/>
              </a:tblGrid>
              <a:tr h="349912">
                <a:tc>
                  <a:txBody>
                    <a:bodyPr/>
                    <a:lstStyle/>
                    <a:p>
                      <a:pPr algn="l" fontAlgn="b"/>
                      <a:r>
                        <a:rPr lang="en-US" sz="1600" b="1" i="0" u="none" strike="noStrike" dirty="0" smtClean="0">
                          <a:solidFill>
                            <a:schemeClr val="tx1"/>
                          </a:solidFill>
                          <a:latin typeface="Arial"/>
                        </a:rPr>
                        <a:t>  Individually Impaired Loans</a:t>
                      </a:r>
                      <a:endParaRPr lang="en-US" sz="1600" b="1" i="0" u="none" strike="noStrike" dirty="0">
                        <a:solidFill>
                          <a:schemeClr val="tx1"/>
                        </a:solidFill>
                        <a:latin typeface="Arial"/>
                      </a:endParaRPr>
                    </a:p>
                  </a:txBody>
                  <a:tcPr marL="10329" marR="10329" marT="8468" marB="0" anchor="b">
                    <a:lnL w="3175" cap="flat" cmpd="sng" algn="ctr">
                      <a:solidFill>
                        <a:schemeClr val="tx1"/>
                      </a:solidFill>
                      <a:prstDash val="solid"/>
                      <a:round/>
                      <a:headEnd type="none" w="med" len="med"/>
                      <a:tailEnd type="none" w="med" len="med"/>
                    </a:lnL>
                    <a:lnR>
                      <a:noFill/>
                    </a:lnR>
                    <a:lnT w="3175" cap="flat" cmpd="sng" algn="ctr">
                      <a:solidFill>
                        <a:schemeClr val="tx1"/>
                      </a:solidFill>
                      <a:prstDash val="solid"/>
                      <a:round/>
                      <a:headEnd type="none" w="med" len="med"/>
                      <a:tailEnd type="none" w="med" len="med"/>
                    </a:lnT>
                    <a:lnB>
                      <a:noFill/>
                    </a:lnB>
                    <a:noFill/>
                  </a:tcPr>
                </a:tc>
                <a:tc>
                  <a:txBody>
                    <a:bodyPr/>
                    <a:lstStyle/>
                    <a:p>
                      <a:endParaRPr lang="en-US" sz="1600" dirty="0">
                        <a:solidFill>
                          <a:schemeClr val="tx1"/>
                        </a:solidFill>
                      </a:endParaRPr>
                    </a:p>
                  </a:txBody>
                  <a:tcPr marL="10329" marR="10329" marT="8468" marB="0" anchor="b">
                    <a:lnL>
                      <a:noFill/>
                    </a:lnL>
                    <a:lnR>
                      <a:noFill/>
                    </a:lnR>
                    <a:lnT w="3175" cap="flat" cmpd="sng" algn="ctr">
                      <a:solidFill>
                        <a:schemeClr val="tx1"/>
                      </a:solidFill>
                      <a:prstDash val="solid"/>
                      <a:round/>
                      <a:headEnd type="none" w="med" len="med"/>
                      <a:tailEnd type="none" w="med" len="med"/>
                    </a:lnT>
                    <a:lnB>
                      <a:noFill/>
                    </a:lnB>
                  </a:tcPr>
                </a:tc>
                <a:tc>
                  <a:txBody>
                    <a:bodyPr/>
                    <a:lstStyle/>
                    <a:p>
                      <a:endParaRPr lang="en-US" sz="1600" dirty="0">
                        <a:solidFill>
                          <a:schemeClr val="tx1"/>
                        </a:solidFill>
                      </a:endParaRPr>
                    </a:p>
                  </a:txBody>
                  <a:tcPr marL="10329" marR="10329" marT="8468"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endParaRPr lang="en-US" sz="1600" b="0" i="0" u="none" strike="noStrike" dirty="0">
                        <a:solidFill>
                          <a:schemeClr val="tx1"/>
                        </a:solidFill>
                        <a:latin typeface="Arial"/>
                      </a:endParaRPr>
                    </a:p>
                  </a:txBody>
                  <a:tcPr marL="10329" marR="10329" marT="8468" marB="0" anchor="b">
                    <a:lnL>
                      <a:noFill/>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4228">
                <a:tc>
                  <a:txBody>
                    <a:bodyPr/>
                    <a:lstStyle/>
                    <a:p>
                      <a:pPr algn="l" fontAlgn="b"/>
                      <a:r>
                        <a:rPr lang="en-US" sz="1600" b="0" i="0" u="none" strike="noStrike" dirty="0" smtClean="0">
                          <a:solidFill>
                            <a:schemeClr val="tx1"/>
                          </a:solidFill>
                          <a:latin typeface="Arial"/>
                        </a:rPr>
                        <a:t>   Acct</a:t>
                      </a:r>
                      <a:r>
                        <a:rPr lang="en-US" sz="1600" b="0" i="0" u="none" strike="noStrike" baseline="0" dirty="0" smtClean="0">
                          <a:solidFill>
                            <a:schemeClr val="tx1"/>
                          </a:solidFill>
                          <a:latin typeface="Arial"/>
                        </a:rPr>
                        <a:t>     Name            Loan type                Balance</a:t>
                      </a:r>
                      <a:endParaRPr lang="en-US" sz="1600" b="0" i="0" u="none" strike="noStrike" dirty="0">
                        <a:solidFill>
                          <a:schemeClr val="tx1"/>
                        </a:solidFill>
                        <a:latin typeface="Arial"/>
                      </a:endParaRPr>
                    </a:p>
                  </a:txBody>
                  <a:tcPr marL="10329" marR="10329" marT="8468" marB="0" anchor="b">
                    <a:lnL w="3175" cap="flat" cmpd="sng" algn="ctr">
                      <a:solidFill>
                        <a:schemeClr val="tx1"/>
                      </a:solidFill>
                      <a:prstDash val="solid"/>
                      <a:round/>
                      <a:headEnd type="none" w="med" len="med"/>
                      <a:tailEnd type="none" w="med" len="med"/>
                    </a:lnL>
                    <a:lnR>
                      <a:noFill/>
                    </a:lnR>
                    <a:lnT>
                      <a:noFill/>
                    </a:lnT>
                    <a:lnB w="3175" cap="flat" cmpd="sng" algn="ctr">
                      <a:solidFill>
                        <a:schemeClr val="tx1"/>
                      </a:solidFill>
                      <a:prstDash val="solid"/>
                      <a:round/>
                      <a:headEnd type="none" w="med" len="med"/>
                      <a:tailEnd type="none" w="med" len="med"/>
                    </a:lnB>
                  </a:tcPr>
                </a:tc>
                <a:tc>
                  <a:txBody>
                    <a:bodyPr/>
                    <a:lstStyle/>
                    <a:p>
                      <a:r>
                        <a:rPr lang="en-US" sz="1600" dirty="0" smtClean="0">
                          <a:solidFill>
                            <a:schemeClr val="tx1"/>
                          </a:solidFill>
                        </a:rPr>
                        <a:t>Notes</a:t>
                      </a:r>
                      <a:endParaRPr lang="en-US" sz="1600" dirty="0">
                        <a:solidFill>
                          <a:schemeClr val="tx1"/>
                        </a:solidFill>
                      </a:endParaRPr>
                    </a:p>
                  </a:txBody>
                  <a:tcPr marL="10329" marR="10329" marT="8468" marB="0" anchor="b">
                    <a:lnL>
                      <a:noFill/>
                    </a:lnL>
                    <a:lnR>
                      <a:noFill/>
                    </a:lnR>
                    <a:lnT>
                      <a:noFill/>
                    </a:lnT>
                    <a:lnB w="3175" cap="flat" cmpd="sng" algn="ctr">
                      <a:solidFill>
                        <a:schemeClr val="tx1"/>
                      </a:solidFill>
                      <a:prstDash val="solid"/>
                      <a:round/>
                      <a:headEnd type="none" w="med" len="med"/>
                      <a:tailEnd type="none" w="med" len="med"/>
                    </a:lnB>
                  </a:tcPr>
                </a:tc>
                <a:tc>
                  <a:txBody>
                    <a:bodyPr/>
                    <a:lstStyle/>
                    <a:p>
                      <a:endParaRPr lang="en-US" sz="1600" dirty="0">
                        <a:solidFill>
                          <a:schemeClr val="tx1"/>
                        </a:solidFill>
                      </a:endParaRPr>
                    </a:p>
                  </a:txBody>
                  <a:tcPr marL="10329" marR="10329" marT="8468"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Arial"/>
                        </a:rPr>
                        <a:t>Impairment</a:t>
                      </a:r>
                      <a:endParaRPr lang="en-US" sz="1600" b="0" i="0" u="none" strike="noStrike" dirty="0">
                        <a:solidFill>
                          <a:schemeClr val="tx1"/>
                        </a:solidFill>
                        <a:latin typeface="Arial"/>
                      </a:endParaRPr>
                    </a:p>
                  </a:txBody>
                  <a:tcPr marL="10329" marR="10329" marT="8468" marB="0" anchor="b">
                    <a:lnL>
                      <a:noFill/>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651025">
                <a:tc>
                  <a:txBody>
                    <a:bodyPr/>
                    <a:lstStyle/>
                    <a:p>
                      <a:pPr algn="l" fontAlgn="b"/>
                      <a:r>
                        <a:rPr lang="en-US" sz="1600" b="0" i="0" u="none" strike="noStrike" dirty="0" smtClean="0">
                          <a:solidFill>
                            <a:schemeClr val="tx1"/>
                          </a:solidFill>
                          <a:latin typeface="Arial"/>
                        </a:rPr>
                        <a:t>   4733 – F. Astaire</a:t>
                      </a:r>
                      <a:r>
                        <a:rPr lang="en-US" sz="1600" b="0" i="0" u="none" strike="noStrike" baseline="0" dirty="0" smtClean="0">
                          <a:solidFill>
                            <a:schemeClr val="tx1"/>
                          </a:solidFill>
                          <a:latin typeface="Arial"/>
                        </a:rPr>
                        <a:t>      Travel Trailer             $65,000</a:t>
                      </a:r>
                    </a:p>
                    <a:p>
                      <a:pPr algn="l" fontAlgn="b"/>
                      <a:endParaRPr lang="en-US" sz="1600" b="0" i="0" u="none" strike="noStrike" baseline="0" dirty="0" smtClean="0">
                        <a:solidFill>
                          <a:schemeClr val="tx1"/>
                        </a:solidFill>
                        <a:latin typeface="Arial"/>
                      </a:endParaRPr>
                    </a:p>
                    <a:p>
                      <a:pPr algn="l" fontAlgn="b"/>
                      <a:r>
                        <a:rPr lang="en-US" sz="1600" b="0" i="0" u="none" strike="noStrike" baseline="0" dirty="0" smtClean="0">
                          <a:solidFill>
                            <a:schemeClr val="tx1"/>
                          </a:solidFill>
                          <a:latin typeface="Arial"/>
                        </a:rPr>
                        <a:t>     </a:t>
                      </a:r>
                      <a:endParaRPr lang="en-US" sz="1600" b="0" i="0" u="none" strike="noStrike" dirty="0">
                        <a:solidFill>
                          <a:schemeClr val="tx1"/>
                        </a:solidFill>
                        <a:latin typeface="Arial"/>
                      </a:endParaRPr>
                    </a:p>
                  </a:txBody>
                  <a:tcPr marL="10329" marR="10329" marT="8468" marB="0" anchor="b">
                    <a:lnL w="3175" cap="flat" cmpd="sng" algn="ctr">
                      <a:solidFill>
                        <a:schemeClr val="tx1"/>
                      </a:solidFill>
                      <a:prstDash val="solid"/>
                      <a:round/>
                      <a:headEnd type="none" w="med" len="med"/>
                      <a:tailEnd type="none" w="med" len="med"/>
                    </a:lnL>
                    <a:lnR>
                      <a:noFill/>
                    </a:lnR>
                    <a:lnT w="3175" cap="flat" cmpd="sng" algn="ctr">
                      <a:solidFill>
                        <a:schemeClr val="tx1"/>
                      </a:solidFill>
                      <a:prstDash val="solid"/>
                      <a:round/>
                      <a:headEnd type="none" w="med" len="med"/>
                      <a:tailEnd type="none" w="med" len="med"/>
                    </a:lnT>
                    <a:lnB>
                      <a:noFill/>
                    </a:lnB>
                  </a:tcPr>
                </a:tc>
                <a:tc>
                  <a:txBody>
                    <a:bodyPr/>
                    <a:lstStyle/>
                    <a:p>
                      <a:endParaRPr lang="en-US" sz="1600" dirty="0" smtClean="0">
                        <a:solidFill>
                          <a:schemeClr val="tx1"/>
                        </a:solidFill>
                      </a:endParaRPr>
                    </a:p>
                    <a:p>
                      <a:r>
                        <a:rPr lang="en-US" sz="1600" dirty="0" smtClean="0">
                          <a:solidFill>
                            <a:schemeClr val="tx1"/>
                          </a:solidFill>
                        </a:rPr>
                        <a:t>TDR</a:t>
                      </a:r>
                      <a:r>
                        <a:rPr lang="en-US" sz="1600" baseline="0" dirty="0" smtClean="0">
                          <a:solidFill>
                            <a:schemeClr val="tx1"/>
                          </a:solidFill>
                        </a:rPr>
                        <a:t> – member Bankrupt - $45,000 appraisal and $3,000 costs of sale, restructured loan per court order and reduced balance to $45,000</a:t>
                      </a:r>
                    </a:p>
                    <a:p>
                      <a:endParaRPr lang="en-US" sz="1600" dirty="0">
                        <a:solidFill>
                          <a:schemeClr val="tx1"/>
                        </a:solidFill>
                      </a:endParaRPr>
                    </a:p>
                  </a:txBody>
                  <a:tcPr marL="10329" marR="10329" marT="8468" marB="0" anchor="b">
                    <a:lnL>
                      <a:noFill/>
                    </a:lnL>
                    <a:lnR>
                      <a:noFill/>
                    </a:lnR>
                    <a:lnT w="3175" cap="flat" cmpd="sng" algn="ctr">
                      <a:solidFill>
                        <a:schemeClr val="tx1"/>
                      </a:solidFill>
                      <a:prstDash val="solid"/>
                      <a:round/>
                      <a:headEnd type="none" w="med" len="med"/>
                      <a:tailEnd type="none" w="med" len="med"/>
                    </a:lnT>
                    <a:lnB>
                      <a:noFill/>
                    </a:lnB>
                  </a:tcPr>
                </a:tc>
                <a:tc>
                  <a:txBody>
                    <a:bodyPr/>
                    <a:lstStyle/>
                    <a:p>
                      <a:endParaRPr lang="en-US" sz="1600" dirty="0">
                        <a:solidFill>
                          <a:schemeClr val="tx1"/>
                        </a:solidFill>
                      </a:endParaRPr>
                    </a:p>
                  </a:txBody>
                  <a:tcPr marL="10329" marR="10329" marT="8468"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en-US" sz="1600" b="0" i="0" u="none" strike="noStrike" dirty="0" smtClean="0">
                          <a:solidFill>
                            <a:schemeClr val="tx1"/>
                          </a:solidFill>
                          <a:latin typeface="Arial"/>
                        </a:rPr>
                        <a:t>$23,000</a:t>
                      </a:r>
                      <a:endParaRPr lang="en-US" sz="1600" b="0" i="0" u="none" strike="noStrike" dirty="0">
                        <a:solidFill>
                          <a:schemeClr val="tx1"/>
                        </a:solidFill>
                        <a:latin typeface="Arial"/>
                      </a:endParaRPr>
                    </a:p>
                  </a:txBody>
                  <a:tcPr marL="10329" marR="10329" marT="8468" marB="0" anchor="b">
                    <a:lnL>
                      <a:noFill/>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1468519">
                <a:tc>
                  <a:txBody>
                    <a:bodyPr/>
                    <a:lstStyle/>
                    <a:p>
                      <a:pPr algn="l" fontAlgn="b"/>
                      <a:r>
                        <a:rPr lang="en-US" sz="1600" b="0" i="0" u="none" strike="noStrike" dirty="0" smtClean="0">
                          <a:solidFill>
                            <a:schemeClr val="tx1"/>
                          </a:solidFill>
                          <a:latin typeface="Arial"/>
                        </a:rPr>
                        <a:t>   7890 – T. Smith</a:t>
                      </a:r>
                      <a:r>
                        <a:rPr lang="en-US" sz="1600" b="0" i="0" u="none" strike="noStrike" baseline="0" dirty="0" smtClean="0">
                          <a:solidFill>
                            <a:schemeClr val="tx1"/>
                          </a:solidFill>
                          <a:latin typeface="Arial"/>
                        </a:rPr>
                        <a:t>         Real Estate             </a:t>
                      </a:r>
                      <a:r>
                        <a:rPr lang="en-US" sz="1600" b="0" i="0" u="sng" strike="noStrike" baseline="0" dirty="0" smtClean="0">
                          <a:solidFill>
                            <a:schemeClr val="tx1"/>
                          </a:solidFill>
                          <a:latin typeface="Arial"/>
                        </a:rPr>
                        <a:t>$70,000 </a:t>
                      </a:r>
                    </a:p>
                    <a:p>
                      <a:pPr algn="l" fontAlgn="b"/>
                      <a:r>
                        <a:rPr lang="en-US" sz="1600" b="0" i="0" u="none" strike="noStrike" baseline="0" dirty="0" smtClean="0">
                          <a:solidFill>
                            <a:schemeClr val="tx1"/>
                          </a:solidFill>
                          <a:latin typeface="Arial"/>
                        </a:rPr>
                        <a:t> </a:t>
                      </a:r>
                    </a:p>
                    <a:p>
                      <a:pPr algn="l" fontAlgn="b"/>
                      <a:r>
                        <a:rPr lang="en-US" sz="1600" b="0" i="0" u="none" strike="noStrike" baseline="0" dirty="0" smtClean="0">
                          <a:solidFill>
                            <a:schemeClr val="tx1"/>
                          </a:solidFill>
                          <a:latin typeface="Arial"/>
                        </a:rPr>
                        <a:t>   </a:t>
                      </a:r>
                      <a:endParaRPr lang="en-US" sz="1600" b="0" i="0" u="none" strike="noStrike" dirty="0">
                        <a:solidFill>
                          <a:schemeClr val="tx1"/>
                        </a:solidFill>
                        <a:latin typeface="Arial"/>
                      </a:endParaRPr>
                    </a:p>
                  </a:txBody>
                  <a:tcPr marL="10329" marR="10329" marT="8468" marB="0" anchor="b">
                    <a:lnL w="3175" cap="flat" cmpd="sng" algn="ctr">
                      <a:solidFill>
                        <a:schemeClr val="tx1"/>
                      </a:solidFill>
                      <a:prstDash val="solid"/>
                      <a:round/>
                      <a:headEnd type="none" w="med" len="med"/>
                      <a:tailEnd type="none" w="med" len="med"/>
                    </a:lnL>
                    <a:lnR>
                      <a:noFill/>
                    </a:lnR>
                    <a:lnT>
                      <a:noFill/>
                    </a:lnT>
                    <a:lnB>
                      <a:noFill/>
                    </a:lnB>
                  </a:tcPr>
                </a:tc>
                <a:tc>
                  <a:txBody>
                    <a:bodyPr/>
                    <a:lstStyle/>
                    <a:p>
                      <a:endParaRPr lang="en-US" sz="1600" baseline="0" dirty="0" smtClean="0">
                        <a:solidFill>
                          <a:schemeClr val="tx1"/>
                        </a:solidFill>
                      </a:endParaRPr>
                    </a:p>
                    <a:p>
                      <a:r>
                        <a:rPr lang="en-US" sz="1600" baseline="0" dirty="0" smtClean="0">
                          <a:solidFill>
                            <a:schemeClr val="tx1"/>
                          </a:solidFill>
                        </a:rPr>
                        <a:t>TDR – member unemployed for 14 months – $60,000 appraisal and $7,600 costs of sale and $2,400 repairs (reduced rate to below market)</a:t>
                      </a:r>
                      <a:endParaRPr lang="en-US" sz="1600" baseline="0" dirty="0">
                        <a:solidFill>
                          <a:schemeClr val="tx1"/>
                        </a:solidFill>
                      </a:endParaRPr>
                    </a:p>
                  </a:txBody>
                  <a:tcPr marL="10329" marR="10329" marT="8468" marB="0" anchor="b">
                    <a:lnL>
                      <a:noFill/>
                    </a:lnL>
                    <a:lnR>
                      <a:noFill/>
                    </a:lnR>
                    <a:lnT>
                      <a:noFill/>
                    </a:lnT>
                    <a:lnB>
                      <a:noFill/>
                    </a:lnB>
                  </a:tcPr>
                </a:tc>
                <a:tc>
                  <a:txBody>
                    <a:bodyPr/>
                    <a:lstStyle/>
                    <a:p>
                      <a:endParaRPr lang="en-US" sz="1600" dirty="0">
                        <a:solidFill>
                          <a:schemeClr val="tx1"/>
                        </a:solidFill>
                      </a:endParaRPr>
                    </a:p>
                  </a:txBody>
                  <a:tcPr marL="10329" marR="10329" marT="8468" marB="0" anchor="b">
                    <a:lnL>
                      <a:noFill/>
                    </a:lnL>
                    <a:lnR>
                      <a:noFill/>
                    </a:lnR>
                    <a:lnT>
                      <a:noFill/>
                    </a:lnT>
                    <a:lnB>
                      <a:noFill/>
                    </a:lnB>
                  </a:tcPr>
                </a:tc>
                <a:tc>
                  <a:txBody>
                    <a:bodyPr/>
                    <a:lstStyle/>
                    <a:p>
                      <a:pPr algn="ctr" fontAlgn="b"/>
                      <a:r>
                        <a:rPr lang="en-US" sz="1600" b="0" i="0" u="sng" strike="noStrike" dirty="0" smtClean="0">
                          <a:solidFill>
                            <a:schemeClr val="tx1"/>
                          </a:solidFill>
                          <a:latin typeface="Arial"/>
                        </a:rPr>
                        <a:t>$20,000</a:t>
                      </a:r>
                      <a:endParaRPr lang="en-US" sz="1600" b="0" i="0" u="sng" strike="noStrike" dirty="0">
                        <a:solidFill>
                          <a:schemeClr val="tx1"/>
                        </a:solidFill>
                        <a:latin typeface="Arial"/>
                      </a:endParaRPr>
                    </a:p>
                  </a:txBody>
                  <a:tcPr marL="10329" marR="10329" marT="8468" marB="0" anchor="b">
                    <a:lnL>
                      <a:noFill/>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r h="374228">
                <a:tc>
                  <a:txBody>
                    <a:bodyPr/>
                    <a:lstStyle/>
                    <a:p>
                      <a:pPr algn="l" fontAlgn="b"/>
                      <a:r>
                        <a:rPr lang="en-US" sz="1600" b="0" i="0" u="none" strike="noStrike" dirty="0" smtClean="0">
                          <a:solidFill>
                            <a:schemeClr val="tx1"/>
                          </a:solidFill>
                          <a:latin typeface="Arial"/>
                        </a:rPr>
                        <a:t>  Total Individually Impaired</a:t>
                      </a:r>
                      <a:r>
                        <a:rPr lang="en-US" sz="1600" b="0" i="0" u="none" strike="noStrike" baseline="0" dirty="0" smtClean="0">
                          <a:solidFill>
                            <a:schemeClr val="tx1"/>
                          </a:solidFill>
                          <a:latin typeface="Arial"/>
                        </a:rPr>
                        <a:t>                        $135,000</a:t>
                      </a:r>
                      <a:endParaRPr lang="en-US" sz="1600" b="0" i="0" u="none" strike="noStrike" dirty="0">
                        <a:solidFill>
                          <a:schemeClr val="tx1"/>
                        </a:solidFill>
                        <a:latin typeface="Arial"/>
                      </a:endParaRPr>
                    </a:p>
                  </a:txBody>
                  <a:tcPr marL="10329" marR="10329" marT="8468" marB="0" anchor="b">
                    <a:lnL w="3175" cap="flat" cmpd="sng" algn="ctr">
                      <a:solidFill>
                        <a:schemeClr val="tx1"/>
                      </a:solidFill>
                      <a:prstDash val="solid"/>
                      <a:round/>
                      <a:headEnd type="none" w="med" len="med"/>
                      <a:tailEnd type="none" w="med" len="med"/>
                    </a:lnL>
                    <a:lnR>
                      <a:noFill/>
                    </a:lnR>
                    <a:lnT>
                      <a:noFill/>
                    </a:lnT>
                    <a:lnB w="3175" cap="flat" cmpd="sng" algn="ctr">
                      <a:solidFill>
                        <a:schemeClr val="tx1"/>
                      </a:solidFill>
                      <a:prstDash val="solid"/>
                      <a:round/>
                      <a:headEnd type="none" w="med" len="med"/>
                      <a:tailEnd type="none" w="med" len="med"/>
                    </a:lnB>
                  </a:tcPr>
                </a:tc>
                <a:tc>
                  <a:txBody>
                    <a:bodyPr/>
                    <a:lstStyle/>
                    <a:p>
                      <a:endParaRPr lang="en-US" sz="1600" dirty="0">
                        <a:solidFill>
                          <a:schemeClr val="tx1"/>
                        </a:solidFill>
                      </a:endParaRPr>
                    </a:p>
                  </a:txBody>
                  <a:tcPr marL="10329" marR="10329" marT="8468" marB="0" anchor="b">
                    <a:lnL>
                      <a:noFill/>
                    </a:lnL>
                    <a:lnR>
                      <a:noFill/>
                    </a:lnR>
                    <a:lnT>
                      <a:noFill/>
                    </a:lnT>
                    <a:lnB w="3175" cap="flat" cmpd="sng" algn="ctr">
                      <a:solidFill>
                        <a:schemeClr val="tx1"/>
                      </a:solidFill>
                      <a:prstDash val="solid"/>
                      <a:round/>
                      <a:headEnd type="none" w="med" len="med"/>
                      <a:tailEnd type="none" w="med" len="med"/>
                    </a:lnB>
                  </a:tcPr>
                </a:tc>
                <a:tc>
                  <a:txBody>
                    <a:bodyPr/>
                    <a:lstStyle/>
                    <a:p>
                      <a:endParaRPr lang="en-US" sz="1600" dirty="0">
                        <a:solidFill>
                          <a:schemeClr val="tx1"/>
                        </a:solidFill>
                      </a:endParaRPr>
                    </a:p>
                  </a:txBody>
                  <a:tcPr marL="10329" marR="10329" marT="8468"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1600" b="0" i="0" u="none" strike="noStrike" dirty="0" smtClean="0">
                          <a:solidFill>
                            <a:schemeClr val="tx1"/>
                          </a:solidFill>
                          <a:latin typeface="Arial"/>
                        </a:rPr>
                        <a:t>$43,000</a:t>
                      </a:r>
                      <a:endParaRPr lang="en-US" sz="1600" b="0" i="0" u="none" strike="noStrike" dirty="0">
                        <a:solidFill>
                          <a:schemeClr val="tx1"/>
                        </a:solidFill>
                        <a:latin typeface="Arial"/>
                      </a:endParaRPr>
                    </a:p>
                  </a:txBody>
                  <a:tcPr marL="10329" marR="10329" marT="8468" marB="0" anchor="b">
                    <a:lnL>
                      <a:noFill/>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r>
            </a:tbl>
          </a:graphicData>
        </a:graphic>
      </p:graphicFrame>
    </p:spTree>
  </p:cSld>
  <p:clrMapOvr>
    <a:masterClrMapping/>
  </p:clrMapOvr>
  <p:transition xmlns:p14="http://schemas.microsoft.com/office/powerpoint/2010/main">
    <p:cover dir="ld"/>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3160686" y="1371600"/>
          <a:ext cx="4926952" cy="160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pPr>
              <a:defRPr/>
            </a:pPr>
            <a:fld id="{6C90BFBB-C963-4194-952B-8CC105338070}" type="slidenum">
              <a:rPr lang="en-US" smtClean="0"/>
              <a:pPr>
                <a:defRPr/>
              </a:pPr>
              <a:t>23</a:t>
            </a:fld>
            <a:endParaRPr lang="en-US" dirty="0"/>
          </a:p>
        </p:txBody>
      </p:sp>
    </p:spTree>
  </p:cSld>
  <p:clrMapOvr>
    <a:masterClrMapping/>
  </p:clrMapOvr>
  <p:transition xmlns:p14="http://schemas.microsoft.com/office/powerpoint/2010/main">
    <p:newsflash/>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1487382" y="152402"/>
          <a:ext cx="8300254" cy="137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p:cNvSpPr>
            <a:spLocks noGrp="1"/>
          </p:cNvSpPr>
          <p:nvPr>
            <p:ph idx="1"/>
          </p:nvPr>
        </p:nvSpPr>
        <p:spPr/>
        <p:txBody>
          <a:bodyPr>
            <a:normAutofit/>
          </a:bodyPr>
          <a:lstStyle/>
          <a:p>
            <a:r>
              <a:rPr lang="en-US" sz="3600" dirty="0" smtClean="0"/>
              <a:t>John Member has asked for a one month extension because he had some unexpected expenses. Credit union grants one month extension.</a:t>
            </a:r>
          </a:p>
          <a:p>
            <a:pPr>
              <a:buNone/>
            </a:pPr>
            <a:endParaRPr lang="en-US" sz="3600" dirty="0" smtClean="0"/>
          </a:p>
          <a:p>
            <a:r>
              <a:rPr lang="en-US" sz="3600" dirty="0" smtClean="0"/>
              <a:t>The credit union regularly grants extensions.</a:t>
            </a:r>
            <a:endParaRPr lang="en-US" sz="3600" dirty="0"/>
          </a:p>
        </p:txBody>
      </p:sp>
      <p:sp>
        <p:nvSpPr>
          <p:cNvPr id="4" name="Slide Number Placeholder 3"/>
          <p:cNvSpPr>
            <a:spLocks noGrp="1"/>
          </p:cNvSpPr>
          <p:nvPr>
            <p:ph type="sldNum" sz="quarter" idx="12"/>
          </p:nvPr>
        </p:nvSpPr>
        <p:spPr/>
        <p:txBody>
          <a:bodyPr/>
          <a:lstStyle/>
          <a:p>
            <a:pPr>
              <a:defRPr/>
            </a:pPr>
            <a:fld id="{6AEEA710-732A-4576-B482-1576D96299F2}" type="slidenum">
              <a:rPr lang="en-US" smtClean="0"/>
              <a:pPr>
                <a:defRPr/>
              </a:pPr>
              <a:t>24</a:t>
            </a:fld>
            <a:endParaRPr lang="en-US" dirty="0"/>
          </a:p>
        </p:txBody>
      </p:sp>
    </p:spTree>
  </p:cSld>
  <p:clrMapOvr>
    <a:masterClrMapping/>
  </p:clrMapOvr>
  <p:transition xmlns:p14="http://schemas.microsoft.com/office/powerpoint/2010/main">
    <p:newsflash/>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1487382" y="76202"/>
          <a:ext cx="8300254" cy="137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p:cNvSpPr>
            <a:spLocks noGrp="1"/>
          </p:cNvSpPr>
          <p:nvPr>
            <p:ph idx="1"/>
          </p:nvPr>
        </p:nvSpPr>
        <p:spPr/>
        <p:txBody>
          <a:bodyPr>
            <a:normAutofit/>
          </a:bodyPr>
          <a:lstStyle/>
          <a:p>
            <a:r>
              <a:rPr lang="en-US" sz="3600" dirty="0" smtClean="0"/>
              <a:t>Mary C. has two loans with the credit union. </a:t>
            </a:r>
          </a:p>
          <a:p>
            <a:r>
              <a:rPr lang="en-US" sz="3600" dirty="0" smtClean="0"/>
              <a:t>She is having trouble making both payments so the credit union is refinancing the two loans into one, thus reducing Mary C.’s payment.</a:t>
            </a:r>
          </a:p>
          <a:p>
            <a:r>
              <a:rPr lang="en-US" sz="3600" dirty="0" smtClean="0"/>
              <a:t>The interest rate granted is a market rate.</a:t>
            </a:r>
            <a:endParaRPr lang="en-US" sz="3600" dirty="0"/>
          </a:p>
        </p:txBody>
      </p:sp>
      <p:sp>
        <p:nvSpPr>
          <p:cNvPr id="4" name="Slide Number Placeholder 3"/>
          <p:cNvSpPr>
            <a:spLocks noGrp="1"/>
          </p:cNvSpPr>
          <p:nvPr>
            <p:ph type="sldNum" sz="quarter" idx="12"/>
          </p:nvPr>
        </p:nvSpPr>
        <p:spPr/>
        <p:txBody>
          <a:bodyPr/>
          <a:lstStyle/>
          <a:p>
            <a:pPr>
              <a:defRPr/>
            </a:pPr>
            <a:fld id="{6AEEA710-732A-4576-B482-1576D96299F2}" type="slidenum">
              <a:rPr lang="en-US" smtClean="0"/>
              <a:pPr>
                <a:defRPr/>
              </a:pPr>
              <a:t>25</a:t>
            </a:fld>
            <a:endParaRPr lang="en-US" dirty="0"/>
          </a:p>
        </p:txBody>
      </p:sp>
    </p:spTree>
  </p:cSld>
  <p:clrMapOvr>
    <a:masterClrMapping/>
  </p:clrMapOvr>
  <p:transition xmlns:p14="http://schemas.microsoft.com/office/powerpoint/2010/main">
    <p:newsflash/>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1487382" y="76202"/>
          <a:ext cx="8300254" cy="137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p:cNvSpPr>
            <a:spLocks noGrp="1"/>
          </p:cNvSpPr>
          <p:nvPr>
            <p:ph idx="1"/>
          </p:nvPr>
        </p:nvSpPr>
        <p:spPr/>
        <p:txBody>
          <a:bodyPr>
            <a:normAutofit lnSpcReduction="10000"/>
          </a:bodyPr>
          <a:lstStyle/>
          <a:p>
            <a:r>
              <a:rPr lang="en-US" sz="3600" dirty="0" smtClean="0"/>
              <a:t>Joe M. is four months behind on his HELOC. Joe informs the credit union that he is unemployed with no additional income. </a:t>
            </a:r>
          </a:p>
          <a:p>
            <a:r>
              <a:rPr lang="en-US" sz="3600" dirty="0" smtClean="0"/>
              <a:t>The credit union allows Joe to pay six months interest only payments under a short-term plan</a:t>
            </a:r>
          </a:p>
          <a:p>
            <a:r>
              <a:rPr lang="en-US" sz="3600" dirty="0" smtClean="0"/>
              <a:t>The credit union also agrees to waive all of the accrued interest to-date on the loan. The interest amounts to $3,277.45</a:t>
            </a:r>
            <a:endParaRPr lang="en-US" sz="3600" dirty="0"/>
          </a:p>
        </p:txBody>
      </p:sp>
      <p:sp>
        <p:nvSpPr>
          <p:cNvPr id="4" name="Slide Number Placeholder 3"/>
          <p:cNvSpPr>
            <a:spLocks noGrp="1"/>
          </p:cNvSpPr>
          <p:nvPr>
            <p:ph type="sldNum" sz="quarter" idx="12"/>
          </p:nvPr>
        </p:nvSpPr>
        <p:spPr/>
        <p:txBody>
          <a:bodyPr/>
          <a:lstStyle/>
          <a:p>
            <a:pPr>
              <a:defRPr/>
            </a:pPr>
            <a:fld id="{6AEEA710-732A-4576-B482-1576D96299F2}" type="slidenum">
              <a:rPr lang="en-US" smtClean="0"/>
              <a:pPr>
                <a:defRPr/>
              </a:pPr>
              <a:t>26</a:t>
            </a:fld>
            <a:endParaRPr lang="en-US" dirty="0"/>
          </a:p>
        </p:txBody>
      </p:sp>
    </p:spTree>
  </p:cSld>
  <p:clrMapOvr>
    <a:masterClrMapping/>
  </p:clrMapOvr>
  <p:transition xmlns:p14="http://schemas.microsoft.com/office/powerpoint/2010/main">
    <p:newsflash/>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1487382" y="76202"/>
          <a:ext cx="8300254" cy="137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p:cNvSpPr>
            <a:spLocks noGrp="1"/>
          </p:cNvSpPr>
          <p:nvPr>
            <p:ph idx="1"/>
          </p:nvPr>
        </p:nvSpPr>
        <p:spPr/>
        <p:txBody>
          <a:bodyPr>
            <a:noAutofit/>
          </a:bodyPr>
          <a:lstStyle/>
          <a:p>
            <a:r>
              <a:rPr lang="en-US" sz="2800" dirty="0" smtClean="0"/>
              <a:t>Fred S. is consistently  two months late on his auto payments for a 2008 Saturn due to his business faltering </a:t>
            </a:r>
            <a:r>
              <a:rPr lang="en-US" dirty="0" smtClean="0"/>
              <a:t>over the past year.</a:t>
            </a:r>
            <a:endParaRPr lang="en-US" sz="2800" dirty="0" smtClean="0"/>
          </a:p>
          <a:p>
            <a:r>
              <a:rPr lang="en-US" sz="2800" dirty="0" smtClean="0"/>
              <a:t>Since the auto is no longer manufactured and Fred’s income is reduced, he wants to give the vehicle back to the credit union. </a:t>
            </a:r>
          </a:p>
          <a:p>
            <a:r>
              <a:rPr lang="en-US" dirty="0" smtClean="0"/>
              <a:t>Fred S. owes the credit union $13,233 and the same year Saturn has an </a:t>
            </a:r>
            <a:r>
              <a:rPr lang="en-US" i="1" dirty="0" smtClean="0"/>
              <a:t>auction</a:t>
            </a:r>
            <a:r>
              <a:rPr lang="en-US" dirty="0" smtClean="0"/>
              <a:t> wholesale value of $8,500.</a:t>
            </a:r>
            <a:endParaRPr lang="en-US" sz="2800" dirty="0" smtClean="0"/>
          </a:p>
          <a:p>
            <a:r>
              <a:rPr lang="en-US" sz="2800" dirty="0" smtClean="0"/>
              <a:t>The credit union agrees to lower Fred’s interest rate from 5.90% to 1.90%, write down the loan to its current market value of $ 11,700 and reduce his monthly payments.</a:t>
            </a:r>
            <a:endParaRPr lang="en-US" sz="2800" dirty="0"/>
          </a:p>
        </p:txBody>
      </p:sp>
      <p:sp>
        <p:nvSpPr>
          <p:cNvPr id="4" name="Slide Number Placeholder 3"/>
          <p:cNvSpPr>
            <a:spLocks noGrp="1"/>
          </p:cNvSpPr>
          <p:nvPr>
            <p:ph type="sldNum" sz="quarter" idx="12"/>
          </p:nvPr>
        </p:nvSpPr>
        <p:spPr/>
        <p:txBody>
          <a:bodyPr/>
          <a:lstStyle/>
          <a:p>
            <a:pPr>
              <a:defRPr/>
            </a:pPr>
            <a:fld id="{6AEEA710-732A-4576-B482-1576D96299F2}" type="slidenum">
              <a:rPr lang="en-US" smtClean="0"/>
              <a:pPr>
                <a:defRPr/>
              </a:pPr>
              <a:t>27</a:t>
            </a:fld>
            <a:endParaRPr lang="en-US" dirty="0"/>
          </a:p>
        </p:txBody>
      </p:sp>
    </p:spTree>
  </p:cSld>
  <p:clrMapOvr>
    <a:masterClrMapping/>
  </p:clrMapOvr>
  <p:transition xmlns:p14="http://schemas.microsoft.com/office/powerpoint/2010/main">
    <p:newsflash/>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dirty="0" smtClean="0"/>
              <a:t>FAS 114 - Recap</a:t>
            </a:r>
            <a:endParaRPr lang="en-US" dirty="0"/>
          </a:p>
        </p:txBody>
      </p:sp>
      <p:sp>
        <p:nvSpPr>
          <p:cNvPr id="29698" name="Content Placeholder 2"/>
          <p:cNvSpPr>
            <a:spLocks noGrp="1"/>
          </p:cNvSpPr>
          <p:nvPr>
            <p:ph idx="1"/>
          </p:nvPr>
        </p:nvSpPr>
        <p:spPr/>
        <p:txBody>
          <a:bodyPr/>
          <a:lstStyle/>
          <a:p>
            <a:pPr marL="514350" indent="-514350" eaLnBrk="1" hangingPunct="1">
              <a:buFont typeface="Lucida Sans Unicode" pitchFamily="34" charset="0"/>
              <a:buAutoNum type="arabicPeriod"/>
            </a:pPr>
            <a:endParaRPr lang="en-US" dirty="0" smtClean="0"/>
          </a:p>
          <a:p>
            <a:pPr marL="514350" indent="-514350" eaLnBrk="1" hangingPunct="1">
              <a:buFont typeface="Lucida Sans Unicode" pitchFamily="34" charset="0"/>
              <a:buAutoNum type="arabicPeriod"/>
            </a:pPr>
            <a:endParaRPr lang="en-US" dirty="0" smtClean="0"/>
          </a:p>
          <a:p>
            <a:pPr marL="514350" indent="-514350" eaLnBrk="1" hangingPunct="1">
              <a:buFont typeface="Lucida Sans Unicode" pitchFamily="34" charset="0"/>
              <a:buAutoNum type="arabicPeriod"/>
            </a:pPr>
            <a:endParaRPr lang="en-US" dirty="0" smtClean="0"/>
          </a:p>
          <a:p>
            <a:pPr marL="514350" indent="-514350" eaLnBrk="1" hangingPunct="1">
              <a:buFont typeface="Lucida Sans Unicode" pitchFamily="34" charset="0"/>
              <a:buAutoNum type="arabicPeriod"/>
            </a:pPr>
            <a:endParaRPr lang="en-US" dirty="0" smtClean="0"/>
          </a:p>
          <a:p>
            <a:pPr marL="514350" indent="-514350" eaLnBrk="1" hangingPunct="1">
              <a:buFont typeface="Lucida Sans Unicode" pitchFamily="34" charset="0"/>
              <a:buAutoNum type="arabicPeriod"/>
            </a:pPr>
            <a:endParaRPr lang="en-US" dirty="0" smtClean="0"/>
          </a:p>
          <a:p>
            <a:pPr marL="514350" indent="-514350" eaLnBrk="1" hangingPunct="1">
              <a:buFont typeface="Lucida Sans Unicode" pitchFamily="34" charset="0"/>
              <a:buAutoNum type="arabicPeriod"/>
            </a:pPr>
            <a:endParaRPr lang="en-US" dirty="0" smtClean="0"/>
          </a:p>
          <a:p>
            <a:pPr marL="514350" indent="-514350" algn="ctr" eaLnBrk="1" hangingPunct="1">
              <a:buFont typeface="Wingdings 3" pitchFamily="18" charset="2"/>
              <a:buNone/>
            </a:pPr>
            <a:r>
              <a:rPr lang="en-US" dirty="0" smtClean="0"/>
              <a:t> </a:t>
            </a:r>
          </a:p>
        </p:txBody>
      </p:sp>
      <p:sp>
        <p:nvSpPr>
          <p:cNvPr id="29699" name="Slide Number Placeholder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normAutofit fontScale="92500" lnSpcReduction="10000"/>
          </a:bodyPr>
          <a:lstStyle/>
          <a:p>
            <a:fld id="{EEE7AC11-A67D-42D0-B911-E3F5D293E259}" type="slidenum">
              <a:rPr lang="en-US" smtClean="0"/>
              <a:pPr/>
              <a:t>28</a:t>
            </a:fld>
            <a:endParaRPr lang="en-US" dirty="0" smtClean="0"/>
          </a:p>
        </p:txBody>
      </p:sp>
      <p:graphicFrame>
        <p:nvGraphicFramePr>
          <p:cNvPr id="5" name="Diagram 4"/>
          <p:cNvGraphicFramePr/>
          <p:nvPr/>
        </p:nvGraphicFramePr>
        <p:xfrm>
          <a:off x="1301459" y="1600204"/>
          <a:ext cx="9110213"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xmlns:p14="http://schemas.microsoft.com/office/powerpoint/2010/main">
    <p:cover dir="ld"/>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7382" y="76202"/>
            <a:ext cx="8300254" cy="914398"/>
          </a:xfrm>
        </p:spPr>
        <p:txBody>
          <a:bodyPr>
            <a:normAutofit/>
          </a:bodyPr>
          <a:lstStyle/>
          <a:p>
            <a:pPr algn="ctr"/>
            <a:r>
              <a:rPr lang="en-US" sz="4800" dirty="0" smtClean="0"/>
              <a:t>Practice Sets for FAS 114</a:t>
            </a:r>
            <a:endParaRPr lang="en-US" sz="4800" dirty="0"/>
          </a:p>
        </p:txBody>
      </p:sp>
      <p:sp>
        <p:nvSpPr>
          <p:cNvPr id="4" name="Slide Number Placeholder 3"/>
          <p:cNvSpPr>
            <a:spLocks noGrp="1"/>
          </p:cNvSpPr>
          <p:nvPr>
            <p:ph type="sldNum" sz="quarter" idx="12"/>
          </p:nvPr>
        </p:nvSpPr>
        <p:spPr/>
        <p:txBody>
          <a:bodyPr/>
          <a:lstStyle/>
          <a:p>
            <a:pPr>
              <a:defRPr/>
            </a:pPr>
            <a:fld id="{6AEEA710-732A-4576-B482-1576D96299F2}" type="slidenum">
              <a:rPr lang="en-US" smtClean="0"/>
              <a:pPr>
                <a:defRPr/>
              </a:pPr>
              <a:t>29</a:t>
            </a:fld>
            <a:endParaRPr lang="en-US" dirty="0"/>
          </a:p>
        </p:txBody>
      </p:sp>
      <p:graphicFrame>
        <p:nvGraphicFramePr>
          <p:cNvPr id="6" name="Object 5"/>
          <p:cNvGraphicFramePr>
            <a:graphicFrameLocks noChangeAspect="1"/>
          </p:cNvGraphicFramePr>
          <p:nvPr/>
        </p:nvGraphicFramePr>
        <p:xfrm>
          <a:off x="4663281" y="3041649"/>
          <a:ext cx="1999221" cy="1686843"/>
        </p:xfrm>
        <a:graphic>
          <a:graphicData uri="http://schemas.openxmlformats.org/presentationml/2006/ole">
            <mc:AlternateContent xmlns:mc="http://schemas.openxmlformats.org/markup-compatibility/2006">
              <mc:Choice xmlns:v="urn:schemas-microsoft-com:vml" Requires="v">
                <p:oleObj spid="_x0000_s144391" name="Document" showAsIcon="1" r:id="rId5" imgW="914400" imgH="771480" progId="Word.Document.12">
                  <p:embed/>
                </p:oleObj>
              </mc:Choice>
              <mc:Fallback>
                <p:oleObj name="Document" showAsIcon="1" r:id="rId5" imgW="914400" imgH="771480" progId="Word.Document.12">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63281" y="3041649"/>
                        <a:ext cx="1999221" cy="168684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xmlns:p14="http://schemas.microsoft.com/office/powerpoint/2010/main">
    <p:comb dir="vert"/>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eaLnBrk="1" fontAlgn="auto" hangingPunct="1">
              <a:spcAft>
                <a:spcPts val="0"/>
              </a:spcAft>
              <a:defRPr/>
            </a:pPr>
            <a:r>
              <a:rPr lang="en-US" dirty="0" smtClean="0"/>
              <a:t>Elements of the ALLL</a:t>
            </a:r>
            <a:endParaRPr lang="en-US" dirty="0"/>
          </a:p>
        </p:txBody>
      </p:sp>
      <p:sp>
        <p:nvSpPr>
          <p:cNvPr id="30722" name="Content Placeholder 4"/>
          <p:cNvSpPr>
            <a:spLocks noGrp="1"/>
          </p:cNvSpPr>
          <p:nvPr>
            <p:ph idx="1"/>
          </p:nvPr>
        </p:nvSpPr>
        <p:spPr/>
        <p:txBody>
          <a:bodyPr/>
          <a:lstStyle/>
          <a:p>
            <a:pPr eaLnBrk="1" hangingPunct="1">
              <a:buFont typeface="Wingdings 3" pitchFamily="18" charset="2"/>
              <a:buNone/>
            </a:pPr>
            <a:r>
              <a:rPr lang="en-US" dirty="0" smtClean="0"/>
              <a:t>Your ALLL analysis must include FAS 5 and FAS 114 elements</a:t>
            </a:r>
          </a:p>
        </p:txBody>
      </p:sp>
      <p:sp>
        <p:nvSpPr>
          <p:cNvPr id="30723" name="Slide Number Placeholder 2"/>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normAutofit fontScale="92500" lnSpcReduction="10000"/>
          </a:bodyPr>
          <a:lstStyle/>
          <a:p>
            <a:fld id="{B1B00348-8B8F-4B85-A8BD-FAF2B97A22CF}" type="slidenum">
              <a:rPr lang="en-US" smtClean="0"/>
              <a:pPr/>
              <a:t>30</a:t>
            </a:fld>
            <a:endParaRPr lang="en-US" dirty="0" smtClean="0"/>
          </a:p>
        </p:txBody>
      </p:sp>
      <p:graphicFrame>
        <p:nvGraphicFramePr>
          <p:cNvPr id="6" name="Diagram 5">
            <a:hlinkClick r:id="" action="ppaction://hlinkshowjump?jump=previousslide" highlightClick="1"/>
          </p:cNvPr>
          <p:cNvGraphicFramePr/>
          <p:nvPr/>
        </p:nvGraphicFramePr>
        <p:xfrm>
          <a:off x="743692" y="1981200"/>
          <a:ext cx="9389097" cy="2438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xmlns:p14="http://schemas.microsoft.com/office/powerpoint/2010/main">
    <p:cover dir="l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dgm id="{E19944CC-E70B-4A43-BB81-F6ECB95CA3AB}"/>
                                            </p:graphicEl>
                                          </p:spTgt>
                                        </p:tgtEl>
                                        <p:attrNameLst>
                                          <p:attrName>style.visibility</p:attrName>
                                        </p:attrNameLst>
                                      </p:cBhvr>
                                      <p:to>
                                        <p:strVal val="visible"/>
                                      </p:to>
                                    </p:set>
                                    <p:animEffect transition="in" filter="fade">
                                      <p:cBhvr>
                                        <p:cTn id="7" dur="2000"/>
                                        <p:tgtEl>
                                          <p:spTgt spid="6">
                                            <p:graphicEl>
                                              <a:dgm id="{E19944CC-E70B-4A43-BB81-F6ECB95CA3AB}"/>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graphicEl>
                                              <a:dgm id="{ABBBFA4C-2037-4436-A286-A0B7762A1AF8}"/>
                                            </p:graphicEl>
                                          </p:spTgt>
                                        </p:tgtEl>
                                        <p:attrNameLst>
                                          <p:attrName>style.visibility</p:attrName>
                                        </p:attrNameLst>
                                      </p:cBhvr>
                                      <p:to>
                                        <p:strVal val="visible"/>
                                      </p:to>
                                    </p:set>
                                    <p:animEffect transition="in" filter="fade">
                                      <p:cBhvr>
                                        <p:cTn id="12" dur="2000"/>
                                        <p:tgtEl>
                                          <p:spTgt spid="6">
                                            <p:graphicEl>
                                              <a:dgm id="{ABBBFA4C-2037-4436-A286-A0B7762A1AF8}"/>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graphicEl>
                                              <a:dgm id="{B0A8BEEB-B5E0-48DD-8E9D-39BE2FFC2DC9}"/>
                                            </p:graphicEl>
                                          </p:spTgt>
                                        </p:tgtEl>
                                        <p:attrNameLst>
                                          <p:attrName>style.visibility</p:attrName>
                                        </p:attrNameLst>
                                      </p:cBhvr>
                                      <p:to>
                                        <p:strVal val="visible"/>
                                      </p:to>
                                    </p:set>
                                    <p:animEffect transition="in" filter="fade">
                                      <p:cBhvr>
                                        <p:cTn id="15" dur="2000"/>
                                        <p:tgtEl>
                                          <p:spTgt spid="6">
                                            <p:graphicEl>
                                              <a:dgm id="{B0A8BEEB-B5E0-48DD-8E9D-39BE2FFC2DC9}"/>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graphicEl>
                                              <a:dgm id="{5BC0806D-085C-41D6-9505-FFDF9D73AD7B}"/>
                                            </p:graphicEl>
                                          </p:spTgt>
                                        </p:tgtEl>
                                        <p:attrNameLst>
                                          <p:attrName>style.visibility</p:attrName>
                                        </p:attrNameLst>
                                      </p:cBhvr>
                                      <p:to>
                                        <p:strVal val="visible"/>
                                      </p:to>
                                    </p:set>
                                    <p:animEffect transition="in" filter="fade">
                                      <p:cBhvr>
                                        <p:cTn id="20" dur="2000"/>
                                        <p:tgtEl>
                                          <p:spTgt spid="6">
                                            <p:graphicEl>
                                              <a:dgm id="{5BC0806D-085C-41D6-9505-FFDF9D73AD7B}"/>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graphicEl>
                                              <a:dgm id="{7031E584-5E46-49C2-9625-B10FFD67C6BD}"/>
                                            </p:graphicEl>
                                          </p:spTgt>
                                        </p:tgtEl>
                                        <p:attrNameLst>
                                          <p:attrName>style.visibility</p:attrName>
                                        </p:attrNameLst>
                                      </p:cBhvr>
                                      <p:to>
                                        <p:strVal val="visible"/>
                                      </p:to>
                                    </p:set>
                                    <p:animEffect transition="in" filter="fade">
                                      <p:cBhvr>
                                        <p:cTn id="23" dur="2000"/>
                                        <p:tgtEl>
                                          <p:spTgt spid="6">
                                            <p:graphicEl>
                                              <a:dgm id="{7031E584-5E46-49C2-9625-B10FFD67C6BD}"/>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
                                            <p:graphicEl>
                                              <a:dgm id="{319159F6-8FD1-41AC-AD57-772BBE5C2847}"/>
                                            </p:graphicEl>
                                          </p:spTgt>
                                        </p:tgtEl>
                                        <p:attrNameLst>
                                          <p:attrName>style.visibility</p:attrName>
                                        </p:attrNameLst>
                                      </p:cBhvr>
                                      <p:to>
                                        <p:strVal val="visible"/>
                                      </p:to>
                                    </p:set>
                                    <p:animEffect transition="in" filter="fade">
                                      <p:cBhvr>
                                        <p:cTn id="28" dur="2000"/>
                                        <p:tgtEl>
                                          <p:spTgt spid="6">
                                            <p:graphicEl>
                                              <a:dgm id="{319159F6-8FD1-41AC-AD57-772BBE5C2847}"/>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
                                            <p:graphicEl>
                                              <a:dgm id="{DC7519B8-0B11-448B-B997-A6CB0BD97863}"/>
                                            </p:graphicEl>
                                          </p:spTgt>
                                        </p:tgtEl>
                                        <p:attrNameLst>
                                          <p:attrName>style.visibility</p:attrName>
                                        </p:attrNameLst>
                                      </p:cBhvr>
                                      <p:to>
                                        <p:strVal val="visible"/>
                                      </p:to>
                                    </p:set>
                                    <p:animEffect transition="in" filter="fade">
                                      <p:cBhvr>
                                        <p:cTn id="31" dur="2000"/>
                                        <p:tgtEl>
                                          <p:spTgt spid="6">
                                            <p:graphicEl>
                                              <a:dgm id="{DC7519B8-0B11-448B-B997-A6CB0BD97863}"/>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dirty="0" smtClean="0"/>
              <a:t>Adjusting the ALLL</a:t>
            </a:r>
            <a:endParaRPr lang="en-US" dirty="0"/>
          </a:p>
        </p:txBody>
      </p:sp>
      <p:graphicFrame>
        <p:nvGraphicFramePr>
          <p:cNvPr id="5" name="Content Placeholder 4"/>
          <p:cNvGraphicFramePr>
            <a:graphicFrameLocks noGrp="1"/>
          </p:cNvGraphicFramePr>
          <p:nvPr>
            <p:ph idx="1"/>
          </p:nvPr>
        </p:nvGraphicFramePr>
        <p:xfrm>
          <a:off x="650730" y="1295400"/>
          <a:ext cx="10039827" cy="4525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1747" name="Slide Number Placeholder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normAutofit fontScale="92500" lnSpcReduction="10000"/>
          </a:bodyPr>
          <a:lstStyle/>
          <a:p>
            <a:fld id="{52A38509-594D-45A4-902B-FD551BE6EA9E}" type="slidenum">
              <a:rPr lang="en-US" smtClean="0"/>
              <a:pPr/>
              <a:t>31</a:t>
            </a:fld>
            <a:endParaRPr lang="en-US" dirty="0" smtClean="0"/>
          </a:p>
        </p:txBody>
      </p:sp>
    </p:spTree>
  </p:cSld>
  <p:clrMapOvr>
    <a:masterClrMapping/>
  </p:clrMapOvr>
  <p:transition xmlns:p14="http://schemas.microsoft.com/office/powerpoint/2010/main">
    <p:cover dir="ld"/>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p:txBody>
          <a:bodyPr/>
          <a:lstStyle/>
          <a:p>
            <a:pPr algn="ctr" eaLnBrk="1" fontAlgn="auto" hangingPunct="1">
              <a:spcAft>
                <a:spcPts val="0"/>
              </a:spcAft>
              <a:defRPr/>
            </a:pPr>
            <a:r>
              <a:rPr lang="en-US" sz="4000" dirty="0" smtClean="0"/>
              <a:t>Validating ALLL Methodology</a:t>
            </a:r>
          </a:p>
        </p:txBody>
      </p:sp>
      <p:graphicFrame>
        <p:nvGraphicFramePr>
          <p:cNvPr id="5" name="Content Placeholder 4"/>
          <p:cNvGraphicFramePr>
            <a:graphicFrameLocks noGrp="1"/>
          </p:cNvGraphicFramePr>
          <p:nvPr>
            <p:ph idx="1"/>
          </p:nvPr>
        </p:nvGraphicFramePr>
        <p:xfrm>
          <a:off x="2416999" y="1447804"/>
          <a:ext cx="7371062" cy="46783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2771" name="Slide Number Placeholder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normAutofit fontScale="92500" lnSpcReduction="10000"/>
          </a:bodyPr>
          <a:lstStyle/>
          <a:p>
            <a:fld id="{CE557A0A-803B-4D2C-9F6A-0DABB8EF7FE7}" type="slidenum">
              <a:rPr lang="en-US" smtClean="0"/>
              <a:pPr/>
              <a:t>32</a:t>
            </a:fld>
            <a:endParaRPr lang="en-US" dirty="0" smtClean="0"/>
          </a:p>
        </p:txBody>
      </p:sp>
    </p:spTree>
  </p:cSld>
  <p:clrMapOvr>
    <a:masterClrMapping/>
  </p:clrMapOvr>
  <p:transition xmlns:p14="http://schemas.microsoft.com/office/powerpoint/2010/main">
    <p:cover dir="ld"/>
  </p:transitio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557769" y="228602"/>
            <a:ext cx="9110213" cy="1066798"/>
          </a:xfrm>
          <a:effectLst/>
        </p:spPr>
        <p:txBody>
          <a:bodyPr>
            <a:normAutofit fontScale="90000"/>
          </a:bodyPr>
          <a:lstStyle/>
          <a:p>
            <a:pPr algn="ctr" eaLnBrk="1" fontAlgn="auto" hangingPunct="1">
              <a:spcAft>
                <a:spcPts val="0"/>
              </a:spcAft>
              <a:defRPr/>
            </a:pPr>
            <a:r>
              <a:rPr lang="en-US" sz="4000" dirty="0" smtClean="0"/>
              <a:t>What is the Responsibility of the Board in Maintaining the ALLL?</a:t>
            </a:r>
          </a:p>
        </p:txBody>
      </p:sp>
      <p:graphicFrame>
        <p:nvGraphicFramePr>
          <p:cNvPr id="5" name="Content Placeholder 4"/>
          <p:cNvGraphicFramePr>
            <a:graphicFrameLocks noGrp="1"/>
          </p:cNvGraphicFramePr>
          <p:nvPr>
            <p:ph idx="1"/>
          </p:nvPr>
        </p:nvGraphicFramePr>
        <p:xfrm>
          <a:off x="557769" y="1600200"/>
          <a:ext cx="10225749"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3795" name="Slide Number Placeholder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normAutofit fontScale="92500" lnSpcReduction="10000"/>
          </a:bodyPr>
          <a:lstStyle/>
          <a:p>
            <a:fld id="{893231A0-5929-4230-BFB9-C0724D129121}" type="slidenum">
              <a:rPr lang="en-US" smtClean="0"/>
              <a:pPr/>
              <a:t>33</a:t>
            </a:fld>
            <a:endParaRPr lang="en-US" dirty="0" smtClean="0"/>
          </a:p>
        </p:txBody>
      </p:sp>
    </p:spTree>
  </p:cSld>
  <p:clrMapOvr>
    <a:masterClrMapping/>
  </p:clrMapOvr>
  <p:transition xmlns:p14="http://schemas.microsoft.com/office/powerpoint/2010/main">
    <p:cover dir="ld"/>
  </p:transitio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557768" y="457201"/>
            <a:ext cx="10039827" cy="761999"/>
          </a:xfrm>
        </p:spPr>
        <p:txBody>
          <a:bodyPr/>
          <a:lstStyle/>
          <a:p>
            <a:pPr algn="ctr" eaLnBrk="1" fontAlgn="auto" hangingPunct="1">
              <a:spcAft>
                <a:spcPts val="0"/>
              </a:spcAft>
              <a:defRPr/>
            </a:pPr>
            <a:r>
              <a:rPr lang="en-US" sz="4000" dirty="0" smtClean="0"/>
              <a:t>Policies and Procedures</a:t>
            </a:r>
          </a:p>
        </p:txBody>
      </p:sp>
      <p:sp>
        <p:nvSpPr>
          <p:cNvPr id="34819" name="Slide Number Placeholder 4"/>
          <p:cNvSpPr>
            <a:spLocks noGrp="1"/>
          </p:cNvSpPr>
          <p:nvPr>
            <p:ph type="sldNum" sz="quarter" idx="12"/>
          </p:nvPr>
        </p:nvSpPr>
        <p:spPr bwMode="auto">
          <a:xfrm>
            <a:off x="9917816" y="5734054"/>
            <a:ext cx="743691" cy="520700"/>
          </a:xfrm>
          <a:noFill/>
          <a:ln>
            <a:miter lim="800000"/>
            <a:headEnd/>
            <a:tailEnd/>
          </a:ln>
        </p:spPr>
        <p:txBody>
          <a:bodyPr wrap="square" lIns="91440" tIns="45720" rIns="91440" bIns="45720" numCol="1" anchorCtr="0" compatLnSpc="1">
            <a:prstTxWarp prst="textNoShape">
              <a:avLst/>
            </a:prstTxWarp>
          </a:bodyPr>
          <a:lstStyle/>
          <a:p>
            <a:fld id="{43525522-F5B3-44F1-B1AB-CFB18FCA3ADD}" type="slidenum">
              <a:rPr lang="en-US" smtClean="0"/>
              <a:pPr/>
              <a:t>34</a:t>
            </a:fld>
            <a:endParaRPr lang="en-US" dirty="0" smtClean="0"/>
          </a:p>
        </p:txBody>
      </p:sp>
      <p:graphicFrame>
        <p:nvGraphicFramePr>
          <p:cNvPr id="5" name="Diagram 4"/>
          <p:cNvGraphicFramePr/>
          <p:nvPr/>
        </p:nvGraphicFramePr>
        <p:xfrm>
          <a:off x="650730" y="1447802"/>
          <a:ext cx="9853904" cy="4419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6" name="Object 5"/>
          <p:cNvGraphicFramePr>
            <a:graphicFrameLocks noChangeAspect="1"/>
          </p:cNvGraphicFramePr>
          <p:nvPr/>
        </p:nvGraphicFramePr>
        <p:xfrm>
          <a:off x="8244681" y="533400"/>
          <a:ext cx="1828800" cy="771525"/>
        </p:xfrm>
        <a:graphic>
          <a:graphicData uri="http://schemas.openxmlformats.org/presentationml/2006/ole">
            <mc:AlternateContent xmlns:mc="http://schemas.openxmlformats.org/markup-compatibility/2006">
              <mc:Choice xmlns:v="urn:schemas-microsoft-com:vml" Requires="v">
                <p:oleObj spid="_x0000_s165891" name="Document" showAsIcon="1" r:id="rId10" imgW="914400" imgH="771480" progId="Word.Document.12">
                  <p:embed/>
                </p:oleObj>
              </mc:Choice>
              <mc:Fallback>
                <p:oleObj name="Document" showAsIcon="1" r:id="rId10" imgW="914400" imgH="771480" progId="Word.Document.12">
                  <p:embed/>
                  <p:pic>
                    <p:nvPicPr>
                      <p:cNvPr id="0" name="Picture 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244681" y="533400"/>
                        <a:ext cx="1828800" cy="771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xmlns:p14="http://schemas.microsoft.com/office/powerpoint/2010/main">
    <p:cover dir="ld"/>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nvGraphicFramePr>
        <p:xfrm>
          <a:off x="1487382" y="76202"/>
          <a:ext cx="8300254" cy="137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pPr>
              <a:defRPr/>
            </a:pPr>
            <a:fld id="{6AEEA710-732A-4576-B482-1576D96299F2}" type="slidenum">
              <a:rPr lang="en-US" smtClean="0"/>
              <a:pPr>
                <a:defRPr/>
              </a:pPr>
              <a:t>35</a:t>
            </a:fld>
            <a:endParaRPr lang="en-US" dirty="0"/>
          </a:p>
        </p:txBody>
      </p:sp>
    </p:spTree>
  </p:cSld>
  <p:clrMapOvr>
    <a:masterClrMapping/>
  </p:clrMapOvr>
  <p:transition xmlns:p14="http://schemas.microsoft.com/office/powerpoint/2010/main">
    <p:cover dir="ld"/>
  </p:transitio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9266098-4E05-4613-BEC4-9D7D5F6BF460}" type="slidenum">
              <a:rPr lang="en-US" smtClean="0"/>
              <a:pPr>
                <a:defRPr/>
              </a:pPr>
              <a:t>36</a:t>
            </a:fld>
            <a:endParaRPr lang="en-US" dirty="0"/>
          </a:p>
        </p:txBody>
      </p:sp>
      <p:pic>
        <p:nvPicPr>
          <p:cNvPr id="3" name="Picture 2"/>
          <p:cNvPicPr/>
          <p:nvPr/>
        </p:nvPicPr>
        <p:blipFill>
          <a:blip r:embed="rId2" cstate="print"/>
          <a:srcRect/>
          <a:stretch>
            <a:fillRect/>
          </a:stretch>
        </p:blipFill>
        <p:spPr bwMode="auto">
          <a:xfrm>
            <a:off x="1" y="0"/>
            <a:ext cx="11155362" cy="6858000"/>
          </a:xfrm>
          <a:prstGeom prst="rect">
            <a:avLst/>
          </a:prstGeom>
          <a:noFill/>
          <a:ln w="9525">
            <a:noFill/>
            <a:miter lim="800000"/>
            <a:headEnd/>
            <a:tailEnd/>
          </a:ln>
        </p:spPr>
      </p:pic>
    </p:spTree>
  </p:cSld>
  <p:clrMapOvr>
    <a:masterClrMapping/>
  </p:clrMapOvr>
  <p:transition xmlns:p14="http://schemas.microsoft.com/office/powerpoint/2010/main">
    <p:cover dir="ld"/>
  </p:transitio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9266098-4E05-4613-BEC4-9D7D5F6BF460}" type="slidenum">
              <a:rPr lang="en-US" smtClean="0"/>
              <a:pPr>
                <a:defRPr/>
              </a:pPr>
              <a:t>37</a:t>
            </a:fld>
            <a:endParaRPr lang="en-US" dirty="0"/>
          </a:p>
        </p:txBody>
      </p:sp>
      <p:pic>
        <p:nvPicPr>
          <p:cNvPr id="3" name="Picture 2"/>
          <p:cNvPicPr/>
          <p:nvPr/>
        </p:nvPicPr>
        <p:blipFill>
          <a:blip r:embed="rId2" cstate="print">
            <a:lum bright="16000" contrast="-23000"/>
          </a:blip>
          <a:srcRect/>
          <a:stretch>
            <a:fillRect/>
          </a:stretch>
        </p:blipFill>
        <p:spPr bwMode="auto">
          <a:xfrm>
            <a:off x="0" y="0"/>
            <a:ext cx="11155363"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xmlns:p14="http://schemas.microsoft.com/office/powerpoint/2010/main">
    <p:cover dir="ld"/>
  </p:transitio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pPr eaLnBrk="1" fontAlgn="auto" hangingPunct="1">
              <a:spcAft>
                <a:spcPts val="0"/>
              </a:spcAft>
              <a:defRPr/>
            </a:pPr>
            <a:r>
              <a:rPr lang="en-US" dirty="0" smtClean="0"/>
              <a:t>Key Points Summary</a:t>
            </a:r>
            <a:endParaRPr lang="en-US" dirty="0"/>
          </a:p>
        </p:txBody>
      </p:sp>
      <p:graphicFrame>
        <p:nvGraphicFramePr>
          <p:cNvPr id="5" name="Content Placeholder 4"/>
          <p:cNvGraphicFramePr>
            <a:graphicFrameLocks noGrp="1"/>
          </p:cNvGraphicFramePr>
          <p:nvPr>
            <p:ph idx="1"/>
          </p:nvPr>
        </p:nvGraphicFramePr>
        <p:xfrm>
          <a:off x="557768" y="1143000"/>
          <a:ext cx="10039827"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7891" name="Slide Number Placeholder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normAutofit fontScale="92500" lnSpcReduction="10000"/>
          </a:bodyPr>
          <a:lstStyle/>
          <a:p>
            <a:fld id="{AC4307F1-D988-4BA0-8803-2562336A8DBE}" type="slidenum">
              <a:rPr lang="en-US" smtClean="0"/>
              <a:pPr/>
              <a:t>38</a:t>
            </a:fld>
            <a:endParaRPr lang="en-US" dirty="0" smtClean="0"/>
          </a:p>
        </p:txBody>
      </p:sp>
    </p:spTree>
  </p:cSld>
  <p:clrMapOvr>
    <a:masterClrMapping/>
  </p:clrMapOvr>
  <p:transition xmlns:p14="http://schemas.microsoft.com/office/powerpoint/2010/main">
    <p:cover dir="ld"/>
  </p:transitio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6AEEA710-732A-4576-B482-1576D96299F2}" type="slidenum">
              <a:rPr lang="en-US" smtClean="0"/>
              <a:pPr>
                <a:defRPr/>
              </a:pPr>
              <a:t>39</a:t>
            </a:fld>
            <a:endParaRPr lang="en-US" dirty="0"/>
          </a:p>
        </p:txBody>
      </p:sp>
      <p:sp>
        <p:nvSpPr>
          <p:cNvPr id="9" name="Flowchart: Process 8"/>
          <p:cNvSpPr/>
          <p:nvPr/>
        </p:nvSpPr>
        <p:spPr>
          <a:xfrm>
            <a:off x="3067726" y="914400"/>
            <a:ext cx="1301459" cy="609600"/>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FAS 5</a:t>
            </a:r>
            <a:endParaRPr lang="en-US" dirty="0"/>
          </a:p>
        </p:txBody>
      </p:sp>
      <p:sp>
        <p:nvSpPr>
          <p:cNvPr id="10" name="Flowchart: Manual Operation 9"/>
          <p:cNvSpPr/>
          <p:nvPr/>
        </p:nvSpPr>
        <p:spPr>
          <a:xfrm>
            <a:off x="2881803" y="2057400"/>
            <a:ext cx="1580343" cy="838200"/>
          </a:xfrm>
          <a:prstGeom prst="flowChartManualOperation">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Pool loans</a:t>
            </a:r>
            <a:endParaRPr lang="en-US" dirty="0"/>
          </a:p>
        </p:txBody>
      </p:sp>
      <p:sp>
        <p:nvSpPr>
          <p:cNvPr id="11" name="Flowchart: Alternate Process 10"/>
          <p:cNvSpPr/>
          <p:nvPr/>
        </p:nvSpPr>
        <p:spPr>
          <a:xfrm>
            <a:off x="2881802" y="3200400"/>
            <a:ext cx="1673304" cy="609600"/>
          </a:xfrm>
          <a:prstGeom prst="flowChartAlternateProcess">
            <a:avLst/>
          </a:prstGeom>
          <a:solidFill>
            <a:srgbClr val="F24D1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Develop loss factor</a:t>
            </a:r>
            <a:endParaRPr lang="en-US" dirty="0"/>
          </a:p>
        </p:txBody>
      </p:sp>
      <p:sp>
        <p:nvSpPr>
          <p:cNvPr id="12" name="Flowchart: Alternate Process 11"/>
          <p:cNvSpPr/>
          <p:nvPr/>
        </p:nvSpPr>
        <p:spPr>
          <a:xfrm>
            <a:off x="2881802" y="4191002"/>
            <a:ext cx="1673304" cy="685800"/>
          </a:xfrm>
          <a:prstGeom prst="flowChartAlternateProcess">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Apply to loan pools</a:t>
            </a:r>
            <a:endParaRPr lang="en-US" dirty="0"/>
          </a:p>
        </p:txBody>
      </p:sp>
      <p:sp>
        <p:nvSpPr>
          <p:cNvPr id="13" name="Flowchart: Process 12"/>
          <p:cNvSpPr/>
          <p:nvPr/>
        </p:nvSpPr>
        <p:spPr>
          <a:xfrm>
            <a:off x="6972102" y="914402"/>
            <a:ext cx="1487382" cy="685800"/>
          </a:xfrm>
          <a:prstGeom prst="flowChartProcess">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dirty="0" smtClean="0"/>
              <a:t>FAS 114</a:t>
            </a:r>
            <a:endParaRPr lang="en-US" dirty="0"/>
          </a:p>
        </p:txBody>
      </p:sp>
      <p:sp>
        <p:nvSpPr>
          <p:cNvPr id="14" name="Flowchart: Alternate Process 13"/>
          <p:cNvSpPr/>
          <p:nvPr/>
        </p:nvSpPr>
        <p:spPr>
          <a:xfrm>
            <a:off x="6972103" y="2133602"/>
            <a:ext cx="1580343" cy="762000"/>
          </a:xfrm>
          <a:prstGeom prst="flowChartAlternateProcess">
            <a:avLst/>
          </a:prstGeom>
          <a:solidFill>
            <a:srgbClr val="FF0000"/>
          </a:solidFill>
        </p:spPr>
        <p:style>
          <a:lnRef idx="1">
            <a:schemeClr val="accent6"/>
          </a:lnRef>
          <a:fillRef idx="3">
            <a:schemeClr val="accent6"/>
          </a:fillRef>
          <a:effectRef idx="2">
            <a:schemeClr val="accent6"/>
          </a:effectRef>
          <a:fontRef idx="minor">
            <a:schemeClr val="lt1"/>
          </a:fontRef>
        </p:style>
        <p:txBody>
          <a:bodyPr rtlCol="0" anchor="ctr"/>
          <a:lstStyle/>
          <a:p>
            <a:pPr algn="ctr"/>
            <a:r>
              <a:rPr lang="en-US" dirty="0" smtClean="0"/>
              <a:t>Analyze individual loans</a:t>
            </a:r>
            <a:endParaRPr lang="en-US" dirty="0"/>
          </a:p>
        </p:txBody>
      </p:sp>
      <p:sp>
        <p:nvSpPr>
          <p:cNvPr id="15" name="Flowchart: Punched Tape 14"/>
          <p:cNvSpPr/>
          <p:nvPr/>
        </p:nvSpPr>
        <p:spPr>
          <a:xfrm>
            <a:off x="7065063" y="3429000"/>
            <a:ext cx="1673304" cy="1295400"/>
          </a:xfrm>
          <a:prstGeom prst="flowChartPunchedTap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dirty="0" smtClean="0"/>
              <a:t>Fair value, cash flow, market price</a:t>
            </a:r>
            <a:endParaRPr lang="en-US" dirty="0"/>
          </a:p>
        </p:txBody>
      </p:sp>
      <p:sp>
        <p:nvSpPr>
          <p:cNvPr id="16" name="Rounded Rectangle 15"/>
          <p:cNvSpPr/>
          <p:nvPr/>
        </p:nvSpPr>
        <p:spPr>
          <a:xfrm>
            <a:off x="4648068" y="5562600"/>
            <a:ext cx="2881802" cy="99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Estimated ALLL</a:t>
            </a:r>
            <a:endParaRPr lang="en-US" dirty="0"/>
          </a:p>
        </p:txBody>
      </p:sp>
      <p:sp>
        <p:nvSpPr>
          <p:cNvPr id="18" name="Curved Right Arrow 17"/>
          <p:cNvSpPr/>
          <p:nvPr/>
        </p:nvSpPr>
        <p:spPr>
          <a:xfrm rot="19830840">
            <a:off x="3807454" y="4913756"/>
            <a:ext cx="464807" cy="1291843"/>
          </a:xfrm>
          <a:prstGeom prst="curvedRightArrow">
            <a:avLst>
              <a:gd name="adj1" fmla="val 25000"/>
              <a:gd name="adj2" fmla="val 50000"/>
              <a:gd name="adj3" fmla="val 1777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Curved Left Arrow 18"/>
          <p:cNvSpPr/>
          <p:nvPr/>
        </p:nvSpPr>
        <p:spPr>
          <a:xfrm rot="1159457">
            <a:off x="7715792" y="4648202"/>
            <a:ext cx="650730" cy="12192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Down Arrow 19"/>
          <p:cNvSpPr/>
          <p:nvPr/>
        </p:nvSpPr>
        <p:spPr>
          <a:xfrm>
            <a:off x="7635089" y="1600202"/>
            <a:ext cx="45721"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Pentagon 20"/>
          <p:cNvSpPr/>
          <p:nvPr/>
        </p:nvSpPr>
        <p:spPr>
          <a:xfrm>
            <a:off x="3596483" y="2895600"/>
            <a:ext cx="76200" cy="3048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Up-Down Arrow 21"/>
          <p:cNvSpPr/>
          <p:nvPr/>
        </p:nvSpPr>
        <p:spPr>
          <a:xfrm>
            <a:off x="3596484" y="3810002"/>
            <a:ext cx="45721" cy="38100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own Arrow 22"/>
          <p:cNvSpPr/>
          <p:nvPr/>
        </p:nvSpPr>
        <p:spPr>
          <a:xfrm>
            <a:off x="3672687" y="1600200"/>
            <a:ext cx="45721"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Down Arrow 23"/>
          <p:cNvSpPr/>
          <p:nvPr/>
        </p:nvSpPr>
        <p:spPr>
          <a:xfrm>
            <a:off x="7635082" y="2895602"/>
            <a:ext cx="76200"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Chaka Khan - Lenny White - Who Do You Love.mp3">
            <a:hlinkClick r:id="" action="ppaction://media"/>
          </p:cNvPr>
          <p:cNvPicPr>
            <a:picLocks noRot="1" noChangeAspect="1"/>
          </p:cNvPicPr>
          <p:nvPr>
            <a:audioFile r:link="rId2"/>
            <p:extLst>
              <p:ext uri="{DAA4B4D4-6D71-4841-9C94-3DE7FCFB9230}">
                <p14:media xmlns:p14="http://schemas.microsoft.com/office/powerpoint/2010/main" r:link="rId1"/>
              </p:ext>
            </p:extLst>
          </p:nvPr>
        </p:nvPicPr>
        <p:blipFill>
          <a:blip r:embed="rId4" cstate="print"/>
          <a:stretch>
            <a:fillRect/>
          </a:stretch>
        </p:blipFill>
        <p:spPr>
          <a:xfrm>
            <a:off x="5424488" y="3276600"/>
            <a:ext cx="304800" cy="304800"/>
          </a:xfrm>
          <a:prstGeom prst="rect">
            <a:avLst/>
          </a:prstGeom>
        </p:spPr>
      </p:pic>
    </p:spTree>
  </p:cSld>
  <p:clrMapOvr>
    <a:masterClrMapping/>
  </p:clrMapOvr>
  <p:transition xmlns:p14="http://schemas.microsoft.com/office/powerpoint/2010/main">
    <p:plus/>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012" fill="hold"/>
                                        <p:tgtEl>
                                          <p:spTgt spid="26"/>
                                        </p:tgtEl>
                                      </p:cBhvr>
                                    </p:cmd>
                                  </p:childTnLst>
                                </p:cTn>
                              </p:par>
                              <p:par>
                                <p:cTn id="7" presetID="2" presetClass="entr" presetSubtype="8" fill="hold" grpId="0" nodeType="withEffect">
                                  <p:stCondLst>
                                    <p:cond delay="100"/>
                                  </p:stCondLst>
                                  <p:childTnLst>
                                    <p:set>
                                      <p:cBhvr>
                                        <p:cTn id="8" dur="1" fill="hold">
                                          <p:stCondLst>
                                            <p:cond delay="0"/>
                                          </p:stCondLst>
                                        </p:cTn>
                                        <p:tgtEl>
                                          <p:spTgt spid="9"/>
                                        </p:tgtEl>
                                        <p:attrNameLst>
                                          <p:attrName>style.visibility</p:attrName>
                                        </p:attrNameLst>
                                      </p:cBhvr>
                                      <p:to>
                                        <p:strVal val="visible"/>
                                      </p:to>
                                    </p:set>
                                    <p:anim calcmode="lin" valueType="num">
                                      <p:cBhvr additive="base">
                                        <p:cTn id="9" dur="500" fill="hold"/>
                                        <p:tgtEl>
                                          <p:spTgt spid="9"/>
                                        </p:tgtEl>
                                        <p:attrNameLst>
                                          <p:attrName>ppt_x</p:attrName>
                                        </p:attrNameLst>
                                      </p:cBhvr>
                                      <p:tavLst>
                                        <p:tav tm="0">
                                          <p:val>
                                            <p:strVal val="0-#ppt_w/2"/>
                                          </p:val>
                                        </p:tav>
                                        <p:tav tm="100000">
                                          <p:val>
                                            <p:strVal val="#ppt_x"/>
                                          </p:val>
                                        </p:tav>
                                      </p:tavLst>
                                    </p:anim>
                                    <p:anim calcmode="lin" valueType="num">
                                      <p:cBhvr additive="base">
                                        <p:cTn id="10" dur="500" fill="hold"/>
                                        <p:tgtEl>
                                          <p:spTgt spid="9"/>
                                        </p:tgtEl>
                                        <p:attrNameLst>
                                          <p:attrName>ppt_y</p:attrName>
                                        </p:attrNameLst>
                                      </p:cBhvr>
                                      <p:tavLst>
                                        <p:tav tm="0">
                                          <p:val>
                                            <p:strVal val="#ppt_y"/>
                                          </p:val>
                                        </p:tav>
                                        <p:tav tm="100000">
                                          <p:val>
                                            <p:strVal val="#ppt_y"/>
                                          </p:val>
                                        </p:tav>
                                      </p:tavLst>
                                    </p:anim>
                                  </p:childTnLst>
                                </p:cTn>
                              </p:par>
                              <p:par>
                                <p:cTn id="11" presetID="2" presetClass="entr" presetSubtype="2" fill="hold" grpId="0" nodeType="withEffect">
                                  <p:stCondLst>
                                    <p:cond delay="30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1+#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par>
                                <p:cTn id="15" presetID="8" presetClass="entr" presetSubtype="16" fill="hold" grpId="0" nodeType="withEffect">
                                  <p:stCondLst>
                                    <p:cond delay="500"/>
                                  </p:stCondLst>
                                  <p:childTnLst>
                                    <p:set>
                                      <p:cBhvr>
                                        <p:cTn id="16" dur="1" fill="hold">
                                          <p:stCondLst>
                                            <p:cond delay="0"/>
                                          </p:stCondLst>
                                        </p:cTn>
                                        <p:tgtEl>
                                          <p:spTgt spid="14"/>
                                        </p:tgtEl>
                                        <p:attrNameLst>
                                          <p:attrName>style.visibility</p:attrName>
                                        </p:attrNameLst>
                                      </p:cBhvr>
                                      <p:to>
                                        <p:strVal val="visible"/>
                                      </p:to>
                                    </p:set>
                                    <p:animEffect transition="in" filter="diamond(in)">
                                      <p:cBhvr>
                                        <p:cTn id="17" dur="2000"/>
                                        <p:tgtEl>
                                          <p:spTgt spid="14"/>
                                        </p:tgtEl>
                                      </p:cBhvr>
                                    </p:animEffect>
                                  </p:childTnLst>
                                </p:cTn>
                              </p:par>
                              <p:par>
                                <p:cTn id="18" presetID="18" presetClass="entr" presetSubtype="12" fill="hold" grpId="0" nodeType="withEffect">
                                  <p:stCondLst>
                                    <p:cond delay="900"/>
                                  </p:stCondLst>
                                  <p:childTnLst>
                                    <p:set>
                                      <p:cBhvr>
                                        <p:cTn id="19" dur="1" fill="hold">
                                          <p:stCondLst>
                                            <p:cond delay="0"/>
                                          </p:stCondLst>
                                        </p:cTn>
                                        <p:tgtEl>
                                          <p:spTgt spid="15"/>
                                        </p:tgtEl>
                                        <p:attrNameLst>
                                          <p:attrName>style.visibility</p:attrName>
                                        </p:attrNameLst>
                                      </p:cBhvr>
                                      <p:to>
                                        <p:strVal val="visible"/>
                                      </p:to>
                                    </p:set>
                                    <p:animEffect transition="in" filter="strips(downLeft)">
                                      <p:cBhvr>
                                        <p:cTn id="20" dur="2000"/>
                                        <p:tgtEl>
                                          <p:spTgt spid="15"/>
                                        </p:tgtEl>
                                      </p:cBhvr>
                                    </p:animEffect>
                                  </p:childTnLst>
                                </p:cTn>
                              </p:par>
                              <p:par>
                                <p:cTn id="21" presetID="6" presetClass="entr" presetSubtype="16" fill="hold" grpId="0" nodeType="withEffect">
                                  <p:stCondLst>
                                    <p:cond delay="2300"/>
                                  </p:stCondLst>
                                  <p:childTnLst>
                                    <p:set>
                                      <p:cBhvr>
                                        <p:cTn id="22" dur="1" fill="hold">
                                          <p:stCondLst>
                                            <p:cond delay="0"/>
                                          </p:stCondLst>
                                        </p:cTn>
                                        <p:tgtEl>
                                          <p:spTgt spid="10"/>
                                        </p:tgtEl>
                                        <p:attrNameLst>
                                          <p:attrName>style.visibility</p:attrName>
                                        </p:attrNameLst>
                                      </p:cBhvr>
                                      <p:to>
                                        <p:strVal val="visible"/>
                                      </p:to>
                                    </p:set>
                                    <p:animEffect transition="in" filter="circle(in)">
                                      <p:cBhvr>
                                        <p:cTn id="23" dur="3000"/>
                                        <p:tgtEl>
                                          <p:spTgt spid="10"/>
                                        </p:tgtEl>
                                      </p:cBhvr>
                                    </p:animEffect>
                                  </p:childTnLst>
                                </p:cTn>
                              </p:par>
                              <p:par>
                                <p:cTn id="24" presetID="20" presetClass="entr" presetSubtype="0" fill="hold" grpId="0" nodeType="withEffect">
                                  <p:stCondLst>
                                    <p:cond delay="2800"/>
                                  </p:stCondLst>
                                  <p:childTnLst>
                                    <p:set>
                                      <p:cBhvr>
                                        <p:cTn id="25" dur="1" fill="hold">
                                          <p:stCondLst>
                                            <p:cond delay="0"/>
                                          </p:stCondLst>
                                        </p:cTn>
                                        <p:tgtEl>
                                          <p:spTgt spid="11"/>
                                        </p:tgtEl>
                                        <p:attrNameLst>
                                          <p:attrName>style.visibility</p:attrName>
                                        </p:attrNameLst>
                                      </p:cBhvr>
                                      <p:to>
                                        <p:strVal val="visible"/>
                                      </p:to>
                                    </p:set>
                                    <p:animEffect transition="in" filter="wedge">
                                      <p:cBhvr>
                                        <p:cTn id="26" dur="3000"/>
                                        <p:tgtEl>
                                          <p:spTgt spid="11"/>
                                        </p:tgtEl>
                                      </p:cBhvr>
                                    </p:animEffect>
                                  </p:childTnLst>
                                </p:cTn>
                              </p:par>
                              <p:par>
                                <p:cTn id="27" presetID="7" presetClass="entr" presetSubtype="4" fill="hold" grpId="0" nodeType="withEffect">
                                  <p:stCondLst>
                                    <p:cond delay="300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0" fill="hold"/>
                                        <p:tgtEl>
                                          <p:spTgt spid="12"/>
                                        </p:tgtEl>
                                        <p:attrNameLst>
                                          <p:attrName>ppt_x</p:attrName>
                                        </p:attrNameLst>
                                      </p:cBhvr>
                                      <p:tavLst>
                                        <p:tav tm="0">
                                          <p:val>
                                            <p:strVal val="#ppt_x"/>
                                          </p:val>
                                        </p:tav>
                                        <p:tav tm="100000">
                                          <p:val>
                                            <p:strVal val="#ppt_x"/>
                                          </p:val>
                                        </p:tav>
                                      </p:tavLst>
                                    </p:anim>
                                    <p:anim calcmode="lin" valueType="num">
                                      <p:cBhvr additive="base">
                                        <p:cTn id="30" dur="5000" fill="hold"/>
                                        <p:tgtEl>
                                          <p:spTgt spid="12"/>
                                        </p:tgtEl>
                                        <p:attrNameLst>
                                          <p:attrName>ppt_y</p:attrName>
                                        </p:attrNameLst>
                                      </p:cBhvr>
                                      <p:tavLst>
                                        <p:tav tm="0">
                                          <p:val>
                                            <p:strVal val="1+#ppt_h/2"/>
                                          </p:val>
                                        </p:tav>
                                        <p:tav tm="100000">
                                          <p:val>
                                            <p:strVal val="#ppt_y"/>
                                          </p:val>
                                        </p:tav>
                                      </p:tavLst>
                                    </p:anim>
                                  </p:childTnLst>
                                </p:cTn>
                              </p:par>
                              <p:par>
                                <p:cTn id="31" presetID="55" presetClass="entr" presetSubtype="0" fill="hold" grpId="0" nodeType="withEffect">
                                  <p:stCondLst>
                                    <p:cond delay="610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0" fill="hold"/>
                                        <p:tgtEl>
                                          <p:spTgt spid="16"/>
                                        </p:tgtEl>
                                        <p:attrNameLst>
                                          <p:attrName>ppt_w</p:attrName>
                                        </p:attrNameLst>
                                      </p:cBhvr>
                                      <p:tavLst>
                                        <p:tav tm="0">
                                          <p:val>
                                            <p:strVal val="#ppt_w*0.70"/>
                                          </p:val>
                                        </p:tav>
                                        <p:tav tm="100000">
                                          <p:val>
                                            <p:strVal val="#ppt_w"/>
                                          </p:val>
                                        </p:tav>
                                      </p:tavLst>
                                    </p:anim>
                                    <p:anim calcmode="lin" valueType="num">
                                      <p:cBhvr>
                                        <p:cTn id="34" dur="5000" fill="hold"/>
                                        <p:tgtEl>
                                          <p:spTgt spid="16"/>
                                        </p:tgtEl>
                                        <p:attrNameLst>
                                          <p:attrName>ppt_h</p:attrName>
                                        </p:attrNameLst>
                                      </p:cBhvr>
                                      <p:tavLst>
                                        <p:tav tm="0">
                                          <p:val>
                                            <p:strVal val="#ppt_h"/>
                                          </p:val>
                                        </p:tav>
                                        <p:tav tm="100000">
                                          <p:val>
                                            <p:strVal val="#ppt_h"/>
                                          </p:val>
                                        </p:tav>
                                      </p:tavLst>
                                    </p:anim>
                                    <p:animEffect transition="in" filter="fade">
                                      <p:cBhvr>
                                        <p:cTn id="35" dur="5000"/>
                                        <p:tgtEl>
                                          <p:spTgt spid="16"/>
                                        </p:tgtEl>
                                      </p:cBhvr>
                                    </p:animEffect>
                                  </p:childTnLst>
                                </p:cTn>
                              </p:par>
                              <p:par>
                                <p:cTn id="36" presetID="3" presetClass="entr" presetSubtype="10" fill="hold" grpId="0" nodeType="withEffect">
                                  <p:stCondLst>
                                    <p:cond delay="6100"/>
                                  </p:stCondLst>
                                  <p:childTnLst>
                                    <p:set>
                                      <p:cBhvr>
                                        <p:cTn id="37" dur="1" fill="hold">
                                          <p:stCondLst>
                                            <p:cond delay="0"/>
                                          </p:stCondLst>
                                        </p:cTn>
                                        <p:tgtEl>
                                          <p:spTgt spid="20"/>
                                        </p:tgtEl>
                                        <p:attrNameLst>
                                          <p:attrName>style.visibility</p:attrName>
                                        </p:attrNameLst>
                                      </p:cBhvr>
                                      <p:to>
                                        <p:strVal val="visible"/>
                                      </p:to>
                                    </p:set>
                                    <p:animEffect transition="in" filter="blinds(horizontal)">
                                      <p:cBhvr>
                                        <p:cTn id="38" dur="500"/>
                                        <p:tgtEl>
                                          <p:spTgt spid="20"/>
                                        </p:tgtEl>
                                      </p:cBhvr>
                                    </p:animEffect>
                                  </p:childTnLst>
                                </p:cTn>
                              </p:par>
                              <p:par>
                                <p:cTn id="39" presetID="3" presetClass="entr" presetSubtype="10" fill="hold" grpId="0" nodeType="withEffect">
                                  <p:stCondLst>
                                    <p:cond delay="6100"/>
                                  </p:stCondLst>
                                  <p:childTnLst>
                                    <p:set>
                                      <p:cBhvr>
                                        <p:cTn id="40" dur="1" fill="hold">
                                          <p:stCondLst>
                                            <p:cond delay="0"/>
                                          </p:stCondLst>
                                        </p:cTn>
                                        <p:tgtEl>
                                          <p:spTgt spid="24"/>
                                        </p:tgtEl>
                                        <p:attrNameLst>
                                          <p:attrName>style.visibility</p:attrName>
                                        </p:attrNameLst>
                                      </p:cBhvr>
                                      <p:to>
                                        <p:strVal val="visible"/>
                                      </p:to>
                                    </p:set>
                                    <p:animEffect transition="in" filter="blinds(horizontal)">
                                      <p:cBhvr>
                                        <p:cTn id="41" dur="500"/>
                                        <p:tgtEl>
                                          <p:spTgt spid="24"/>
                                        </p:tgtEl>
                                      </p:cBhvr>
                                    </p:animEffect>
                                  </p:childTnLst>
                                </p:cTn>
                              </p:par>
                              <p:par>
                                <p:cTn id="42" presetID="20" presetClass="entr" presetSubtype="0" fill="hold" grpId="0" nodeType="withEffect">
                                  <p:stCondLst>
                                    <p:cond delay="6100"/>
                                  </p:stCondLst>
                                  <p:childTnLst>
                                    <p:set>
                                      <p:cBhvr>
                                        <p:cTn id="43" dur="1" fill="hold">
                                          <p:stCondLst>
                                            <p:cond delay="0"/>
                                          </p:stCondLst>
                                        </p:cTn>
                                        <p:tgtEl>
                                          <p:spTgt spid="19"/>
                                        </p:tgtEl>
                                        <p:attrNameLst>
                                          <p:attrName>style.visibility</p:attrName>
                                        </p:attrNameLst>
                                      </p:cBhvr>
                                      <p:to>
                                        <p:strVal val="visible"/>
                                      </p:to>
                                    </p:set>
                                    <p:animEffect transition="in" filter="wedge">
                                      <p:cBhvr>
                                        <p:cTn id="44" dur="2000"/>
                                        <p:tgtEl>
                                          <p:spTgt spid="19"/>
                                        </p:tgtEl>
                                      </p:cBhvr>
                                    </p:animEffect>
                                  </p:childTnLst>
                                </p:cTn>
                              </p:par>
                              <p:par>
                                <p:cTn id="45" presetID="3" presetClass="entr" presetSubtype="10" fill="hold" grpId="0" nodeType="withEffect">
                                  <p:stCondLst>
                                    <p:cond delay="6100"/>
                                  </p:stCondLst>
                                  <p:childTnLst>
                                    <p:set>
                                      <p:cBhvr>
                                        <p:cTn id="46" dur="1" fill="hold">
                                          <p:stCondLst>
                                            <p:cond delay="0"/>
                                          </p:stCondLst>
                                        </p:cTn>
                                        <p:tgtEl>
                                          <p:spTgt spid="23"/>
                                        </p:tgtEl>
                                        <p:attrNameLst>
                                          <p:attrName>style.visibility</p:attrName>
                                        </p:attrNameLst>
                                      </p:cBhvr>
                                      <p:to>
                                        <p:strVal val="visible"/>
                                      </p:to>
                                    </p:set>
                                    <p:animEffect transition="in" filter="blinds(horizontal)">
                                      <p:cBhvr>
                                        <p:cTn id="47" dur="500"/>
                                        <p:tgtEl>
                                          <p:spTgt spid="23"/>
                                        </p:tgtEl>
                                      </p:cBhvr>
                                    </p:animEffect>
                                  </p:childTnLst>
                                </p:cTn>
                              </p:par>
                              <p:par>
                                <p:cTn id="48" presetID="3" presetClass="entr" presetSubtype="10" fill="hold" grpId="0" nodeType="withEffect">
                                  <p:stCondLst>
                                    <p:cond delay="6100"/>
                                  </p:stCondLst>
                                  <p:childTnLst>
                                    <p:set>
                                      <p:cBhvr>
                                        <p:cTn id="49" dur="1" fill="hold">
                                          <p:stCondLst>
                                            <p:cond delay="0"/>
                                          </p:stCondLst>
                                        </p:cTn>
                                        <p:tgtEl>
                                          <p:spTgt spid="21"/>
                                        </p:tgtEl>
                                        <p:attrNameLst>
                                          <p:attrName>style.visibility</p:attrName>
                                        </p:attrNameLst>
                                      </p:cBhvr>
                                      <p:to>
                                        <p:strVal val="visible"/>
                                      </p:to>
                                    </p:set>
                                    <p:animEffect transition="in" filter="blinds(horizontal)">
                                      <p:cBhvr>
                                        <p:cTn id="50" dur="500"/>
                                        <p:tgtEl>
                                          <p:spTgt spid="21"/>
                                        </p:tgtEl>
                                      </p:cBhvr>
                                    </p:animEffect>
                                  </p:childTnLst>
                                </p:cTn>
                              </p:par>
                              <p:par>
                                <p:cTn id="51" presetID="6" presetClass="entr" presetSubtype="16" fill="hold" grpId="0" nodeType="withEffect">
                                  <p:stCondLst>
                                    <p:cond delay="6100"/>
                                  </p:stCondLst>
                                  <p:childTnLst>
                                    <p:set>
                                      <p:cBhvr>
                                        <p:cTn id="52" dur="1" fill="hold">
                                          <p:stCondLst>
                                            <p:cond delay="0"/>
                                          </p:stCondLst>
                                        </p:cTn>
                                        <p:tgtEl>
                                          <p:spTgt spid="22"/>
                                        </p:tgtEl>
                                        <p:attrNameLst>
                                          <p:attrName>style.visibility</p:attrName>
                                        </p:attrNameLst>
                                      </p:cBhvr>
                                      <p:to>
                                        <p:strVal val="visible"/>
                                      </p:to>
                                    </p:set>
                                    <p:animEffect transition="in" filter="circle(in)">
                                      <p:cBhvr>
                                        <p:cTn id="53" dur="2000"/>
                                        <p:tgtEl>
                                          <p:spTgt spid="22"/>
                                        </p:tgtEl>
                                      </p:cBhvr>
                                    </p:animEffect>
                                  </p:childTnLst>
                                </p:cTn>
                              </p:par>
                              <p:par>
                                <p:cTn id="54" presetID="20" presetClass="entr" presetSubtype="0" fill="hold" grpId="0" nodeType="withEffect">
                                  <p:stCondLst>
                                    <p:cond delay="6100"/>
                                  </p:stCondLst>
                                  <p:childTnLst>
                                    <p:set>
                                      <p:cBhvr>
                                        <p:cTn id="55" dur="1" fill="hold">
                                          <p:stCondLst>
                                            <p:cond delay="0"/>
                                          </p:stCondLst>
                                        </p:cTn>
                                        <p:tgtEl>
                                          <p:spTgt spid="18"/>
                                        </p:tgtEl>
                                        <p:attrNameLst>
                                          <p:attrName>style.visibility</p:attrName>
                                        </p:attrNameLst>
                                      </p:cBhvr>
                                      <p:to>
                                        <p:strVal val="visible"/>
                                      </p:to>
                                    </p:set>
                                    <p:animEffect transition="in" filter="wedge">
                                      <p:cBhvr>
                                        <p:cTn id="56"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57"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26"/>
                </p:tgtEl>
              </p:cMediaNode>
            </p:audio>
          </p:childTnLst>
        </p:cTn>
      </p:par>
    </p:tnLst>
    <p:bldLst>
      <p:bldP spid="9" grpId="0" animBg="1"/>
      <p:bldP spid="10" grpId="0" animBg="1"/>
      <p:bldP spid="11" grpId="0" animBg="1"/>
      <p:bldP spid="12" grpId="0" animBg="1"/>
      <p:bldP spid="13" grpId="0" animBg="1"/>
      <p:bldP spid="14" grpId="0" animBg="1"/>
      <p:bldP spid="15" grpId="0" animBg="1"/>
      <p:bldP spid="16" grpId="0" animBg="1"/>
      <p:bldP spid="18" grpId="0" animBg="1"/>
      <p:bldP spid="19" grpId="0" animBg="1"/>
      <p:bldP spid="20" grpId="0" animBg="1"/>
      <p:bldP spid="21" grpId="0" animBg="1"/>
      <p:bldP spid="22" grpId="0" animBg="1"/>
      <p:bldP spid="23" grpId="0" animBg="1"/>
      <p:bldP spid="2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57768" y="3886201"/>
            <a:ext cx="10132788" cy="2209800"/>
          </a:xfrm>
        </p:spPr>
        <p:txBody>
          <a:bodyPr/>
          <a:lstStyle/>
          <a:p>
            <a:pPr algn="r" eaLnBrk="1" fontAlgn="auto" hangingPunct="1">
              <a:spcAft>
                <a:spcPts val="0"/>
              </a:spcAft>
              <a:defRPr/>
            </a:pPr>
            <a:r>
              <a:rPr lang="en-US" dirty="0" smtClean="0"/>
              <a:t>Questions</a:t>
            </a:r>
            <a:endParaRPr lang="en-US" dirty="0"/>
          </a:p>
        </p:txBody>
      </p:sp>
      <p:sp>
        <p:nvSpPr>
          <p:cNvPr id="38914" name="Slide Number Placeholder 2"/>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normAutofit fontScale="92500" lnSpcReduction="10000"/>
          </a:bodyPr>
          <a:lstStyle/>
          <a:p>
            <a:fld id="{A5BE8B67-92BD-458D-8C2F-CBB58E994539}" type="slidenum">
              <a:rPr lang="en-US" smtClean="0"/>
              <a:pPr/>
              <a:t>40</a:t>
            </a:fld>
            <a:endParaRPr lang="en-US" dirty="0" smtClean="0"/>
          </a:p>
        </p:txBody>
      </p:sp>
    </p:spTree>
  </p:cSld>
  <p:clrMapOvr>
    <a:masterClrMapping/>
  </p:clrMapOvr>
  <p:transition xmlns:p14="http://schemas.microsoft.com/office/powerpoint/2010/main">
    <p:wheel spokes="8"/>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mph" presetSubtype="2" repeatCount="5000" fill="hold" grpId="0" nodeType="withEffect">
                                  <p:stCondLst>
                                    <p:cond delay="0"/>
                                  </p:stCondLst>
                                  <p:iterate type="lt">
                                    <p:tmPct val="10000"/>
                                  </p:iterate>
                                  <p:childTnLst>
                                    <p:anim to="3" calcmode="lin" valueType="num">
                                      <p:cBhvr override="childStyle">
                                        <p:cTn id="6" dur="5000" fill="hold"/>
                                        <p:tgtEl>
                                          <p:spTgt spid="4"/>
                                        </p:tgtEl>
                                        <p:attrNameLst>
                                          <p:attrName>style.fontSize</p:attrName>
                                        </p:attrNameLst>
                                      </p:cBhvr>
                                    </p:anim>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2">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3">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5105F80BED0EC40982AE82FA9E92FDA" ma:contentTypeVersion="0" ma:contentTypeDescription="Create a new document." ma:contentTypeScope="" ma:versionID="3ad0d32ac557cbbd3dc801d1723eaabe">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DCECDB43-5E16-444E-836E-3D349ED2A2E6}">
  <ds:schemaRefs>
    <ds:schemaRef ds:uri="http://schemas.microsoft.com/office/2006/documentManagement/types"/>
    <ds:schemaRef ds:uri="http://purl.org/dc/elements/1.1/"/>
    <ds:schemaRef ds:uri="http://purl.org/dc/terms/"/>
    <ds:schemaRef ds:uri="http://purl.org/dc/dcmitype/"/>
    <ds:schemaRef ds:uri="http://www.w3.org/XML/1998/namespace"/>
    <ds:schemaRef ds:uri="http://schemas.microsoft.com/office/2006/metadata/properties"/>
    <ds:schemaRef ds:uri="http://schemas.openxmlformats.org/package/2006/metadata/core-properties"/>
  </ds:schemaRefs>
</ds:datastoreItem>
</file>

<file path=customXml/itemProps2.xml><?xml version="1.0" encoding="utf-8"?>
<ds:datastoreItem xmlns:ds="http://schemas.openxmlformats.org/officeDocument/2006/customXml" ds:itemID="{0810FFD2-E304-49CB-93ED-BD09769E5580}">
  <ds:schemaRefs>
    <ds:schemaRef ds:uri="http://schemas.microsoft.com/sharepoint/v3/contenttype/forms"/>
  </ds:schemaRefs>
</ds:datastoreItem>
</file>

<file path=customXml/itemProps3.xml><?xml version="1.0" encoding="utf-8"?>
<ds:datastoreItem xmlns:ds="http://schemas.openxmlformats.org/officeDocument/2006/customXml" ds:itemID="{54CB202B-2D66-4392-8E8E-F71B5BB39D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Trek</Template>
  <TotalTime>17050</TotalTime>
  <Words>4933</Words>
  <Application>Microsoft Macintosh PowerPoint</Application>
  <PresentationFormat>Custom</PresentationFormat>
  <Paragraphs>521</Paragraphs>
  <Slides>40</Slides>
  <Notes>36</Notes>
  <HiddenSlides>0</HiddenSlides>
  <MMClips>2</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40</vt:i4>
      </vt:variant>
    </vt:vector>
  </HeadingPairs>
  <TitlesOfParts>
    <vt:vector size="42" baseType="lpstr">
      <vt:lpstr>Trek</vt:lpstr>
      <vt:lpstr>Document</vt:lpstr>
      <vt:lpstr>PowerPoint Presentation</vt:lpstr>
      <vt:lpstr>PowerPoint Presentation</vt:lpstr>
      <vt:lpstr>What is the ALLL?</vt:lpstr>
      <vt:lpstr>What is its Purpose?</vt:lpstr>
      <vt:lpstr>Balance Sheet Presentation</vt:lpstr>
      <vt:lpstr>     </vt:lpstr>
      <vt:lpstr>PowerPoint Presentation</vt:lpstr>
      <vt:lpstr>FAS 5 – Pooling Method</vt:lpstr>
      <vt:lpstr>FAS 5 - Pooling Method </vt:lpstr>
      <vt:lpstr>What’s your Methodology?</vt:lpstr>
      <vt:lpstr>PowerPoint Presentation</vt:lpstr>
      <vt:lpstr>PowerPoint Presentation</vt:lpstr>
      <vt:lpstr>PowerPoint Presentation</vt:lpstr>
      <vt:lpstr>FAS 5 - Recap</vt:lpstr>
      <vt:lpstr>FAS #5 Methodology Must Be In Writing!</vt:lpstr>
      <vt:lpstr>FAS 114 – Individual Impairment</vt:lpstr>
      <vt:lpstr>FAS 114 – Individual Impairment</vt:lpstr>
      <vt:lpstr>Items for Consideration </vt:lpstr>
      <vt:lpstr>What are TDRs?</vt:lpstr>
      <vt:lpstr>Two Types of TDRs</vt:lpstr>
      <vt:lpstr>A TDR is NOT the following:</vt:lpstr>
      <vt:lpstr>PowerPoint Presentation</vt:lpstr>
      <vt:lpstr>PowerPoint Presentation</vt:lpstr>
      <vt:lpstr>PowerPoint Presentation</vt:lpstr>
      <vt:lpstr>PowerPoint Presentation</vt:lpstr>
      <vt:lpstr>PowerPoint Presentation</vt:lpstr>
      <vt:lpstr>PowerPoint Presentation</vt:lpstr>
      <vt:lpstr>FAS 114 - Recap</vt:lpstr>
      <vt:lpstr>Practice Sets for FAS 114</vt:lpstr>
      <vt:lpstr>Elements of the ALLL</vt:lpstr>
      <vt:lpstr>Adjusting the ALLL</vt:lpstr>
      <vt:lpstr>Validating ALLL Methodology</vt:lpstr>
      <vt:lpstr>What is the Responsibility of the Board in Maintaining the ALLL?</vt:lpstr>
      <vt:lpstr>Policies and Procedures</vt:lpstr>
      <vt:lpstr>PowerPoint Presentation</vt:lpstr>
      <vt:lpstr>PowerPoint Presentation</vt:lpstr>
      <vt:lpstr>PowerPoint Presentation</vt:lpstr>
      <vt:lpstr>Key Points Summary</vt:lpstr>
      <vt:lpstr>PowerPoint Presentation</vt:lpstr>
      <vt:lpstr>Questions</vt:lpstr>
    </vt:vector>
  </TitlesOfParts>
  <Company>NCUA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ALLOWANCE FOR LOAN AND LEASE LOSSES</dc:title>
  <dc:creator>NCUA</dc:creator>
  <cp:lastModifiedBy>Edward  Lis</cp:lastModifiedBy>
  <cp:revision>1056</cp:revision>
  <cp:lastPrinted>1601-01-01T00:00:00Z</cp:lastPrinted>
  <dcterms:created xsi:type="dcterms:W3CDTF">2002-04-26T21:51:30Z</dcterms:created>
  <dcterms:modified xsi:type="dcterms:W3CDTF">2011-06-23T18:31:20Z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0x01010075105F80BED0EC40982AE82FA9E92FDA</vt:lpwstr>
  </property>
</Properties>
</file>